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9" r:id="rId1"/>
  </p:sldMasterIdLst>
  <p:notesMasterIdLst>
    <p:notesMasterId r:id="rId31"/>
  </p:notesMasterIdLst>
  <p:sldIdLst>
    <p:sldId id="285"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672"/>
    <p:restoredTop sz="96192"/>
  </p:normalViewPr>
  <p:slideViewPr>
    <p:cSldViewPr snapToGrid="0">
      <p:cViewPr varScale="1">
        <p:scale>
          <a:sx n="118" d="100"/>
          <a:sy n="118" d="100"/>
        </p:scale>
        <p:origin x="1224"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gif>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40" name="Shape 240"/>
          <p:cNvSpPr>
            <a:spLocks noGrp="1" noRot="1" noChangeAspect="1"/>
          </p:cNvSpPr>
          <p:nvPr>
            <p:ph type="sldImg"/>
          </p:nvPr>
        </p:nvSpPr>
        <p:spPr>
          <a:xfrm>
            <a:off x="1143000" y="685800"/>
            <a:ext cx="4572000" cy="3429000"/>
          </a:xfrm>
          <a:prstGeom prst="rect">
            <a:avLst/>
          </a:prstGeom>
        </p:spPr>
        <p:txBody>
          <a:bodyPr/>
          <a:lstStyle/>
          <a:p>
            <a:endParaRPr/>
          </a:p>
        </p:txBody>
      </p:sp>
      <p:sp>
        <p:nvSpPr>
          <p:cNvPr id="241" name="Shape 24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3" name="Rectangle 2"/>
          <p:cNvSpPr/>
          <p:nvPr/>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 name="Flowchart: Process 7"/>
          <p:cNvSpPr/>
          <p:nvPr/>
        </p:nvSpPr>
        <p:spPr>
          <a:xfrm>
            <a:off x="427038" y="3736975"/>
            <a:ext cx="6335712" cy="34925"/>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algn="ctr" eaLnBrk="1" hangingPunct="1"/>
            <a:endParaRPr lang="en-US" altLang="en-US" sz="1300">
              <a:solidFill>
                <a:srgbClr val="FFFFFF"/>
              </a:solidFill>
              <a:latin typeface="Arial" charset="0"/>
              <a:ea typeface="Arial" charset="0"/>
              <a:cs typeface="Arial" charset="0"/>
            </a:endParaRPr>
          </a:p>
        </p:txBody>
      </p:sp>
      <p:sp>
        <p:nvSpPr>
          <p:cNvPr id="5" name="Title 1"/>
          <p:cNvSpPr txBox="1">
            <a:spLocks/>
          </p:cNvSpPr>
          <p:nvPr/>
        </p:nvSpPr>
        <p:spPr>
          <a:xfrm>
            <a:off x="427038" y="3962400"/>
            <a:ext cx="3535362" cy="454025"/>
          </a:xfrm>
          <a:prstGeom prst="rect">
            <a:avLst/>
          </a:prstGeom>
        </p:spPr>
        <p:txBody>
          <a:bodyPr lIns="68580" tIns="34290" rIns="68580" bIns="3429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fontAlgn="auto">
              <a:spcAft>
                <a:spcPts val="0"/>
              </a:spcAft>
              <a:defRPr/>
            </a:pPr>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3" name="Rectangle 2"/>
          <p:cNvSpPr/>
          <p:nvPr/>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 name="Flowchart: Process 16"/>
          <p:cNvSpPr/>
          <p:nvPr/>
        </p:nvSpPr>
        <p:spPr>
          <a:xfrm>
            <a:off x="427038" y="3736975"/>
            <a:ext cx="6335712" cy="34925"/>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sp>
        <p:nvSpPr>
          <p:cNvPr id="5" name="Title 1"/>
          <p:cNvSpPr txBox="1">
            <a:spLocks/>
          </p:cNvSpPr>
          <p:nvPr/>
        </p:nvSpPr>
        <p:spPr>
          <a:xfrm>
            <a:off x="1425575" y="3851275"/>
            <a:ext cx="6457950" cy="549275"/>
          </a:xfrm>
          <a:prstGeom prst="rect">
            <a:avLst/>
          </a:prstGeom>
        </p:spPr>
        <p:txBody>
          <a:bodyPr lIns="68580" tIns="34290" rIns="68580" bIns="3429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fontAlgn="auto">
              <a:spcAft>
                <a:spcPts val="0"/>
              </a:spcAft>
              <a:defRPr/>
            </a:pPr>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Flowchart: Process 5"/>
          <p:cNvSpPr/>
          <p:nvPr/>
        </p:nvSpPr>
        <p:spPr>
          <a:xfrm>
            <a:off x="0" y="6418263"/>
            <a:ext cx="9155113" cy="458787"/>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algn="ctr" eaLnBrk="1" hangingPunct="1"/>
            <a:endParaRPr lang="en-US" altLang="en-US" sz="1300">
              <a:solidFill>
                <a:srgbClr val="FFFFFF"/>
              </a:solidFill>
              <a:latin typeface="Arial" charset="0"/>
              <a:ea typeface="Arial" charset="0"/>
              <a:cs typeface="Arial" charset="0"/>
            </a:endParaRPr>
          </a:p>
        </p:txBody>
      </p:sp>
      <p:cxnSp>
        <p:nvCxnSpPr>
          <p:cNvPr id="4" name="Straight Connector 3"/>
          <p:cNvCxnSpPr/>
          <p:nvPr/>
        </p:nvCxnSpPr>
        <p:spPr>
          <a:xfrm>
            <a:off x="0" y="654050"/>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
        <p:nvSpPr>
          <p:cNvPr id="18" name="Title 13"/>
          <p:cNvSpPr>
            <a:spLocks noGrp="1"/>
          </p:cNvSpPr>
          <p:nvPr>
            <p:ph type="title"/>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a:t>Click to edit Master title style</a:t>
            </a:r>
            <a:endParaRPr lang="en-US" dirty="0"/>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2051" name="Text Placeholder 2"/>
          <p:cNvSpPr>
            <a:spLocks noGrp="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Tree>
    <p:extLst>
      <p:ext uri="{BB962C8B-B14F-4D97-AF65-F5344CB8AC3E}">
        <p14:creationId xmlns:p14="http://schemas.microsoft.com/office/powerpoint/2010/main" val="237092139"/>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Lst>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charset="0"/>
        </a:defRPr>
      </a:lvl2pPr>
      <a:lvl3pPr algn="l" rtl="0" fontAlgn="base">
        <a:lnSpc>
          <a:spcPct val="90000"/>
        </a:lnSpc>
        <a:spcBef>
          <a:spcPct val="0"/>
        </a:spcBef>
        <a:spcAft>
          <a:spcPct val="0"/>
        </a:spcAft>
        <a:defRPr sz="4400">
          <a:solidFill>
            <a:schemeClr val="tx1"/>
          </a:solidFill>
          <a:latin typeface="Calibri Light" charset="0"/>
        </a:defRPr>
      </a:lvl3pPr>
      <a:lvl4pPr algn="l" rtl="0" fontAlgn="base">
        <a:lnSpc>
          <a:spcPct val="90000"/>
        </a:lnSpc>
        <a:spcBef>
          <a:spcPct val="0"/>
        </a:spcBef>
        <a:spcAft>
          <a:spcPct val="0"/>
        </a:spcAft>
        <a:defRPr sz="4400">
          <a:solidFill>
            <a:schemeClr val="tx1"/>
          </a:solidFill>
          <a:latin typeface="Calibri Light" charset="0"/>
        </a:defRPr>
      </a:lvl4pPr>
      <a:lvl5pPr algn="l" rtl="0" fontAlgn="base">
        <a:lnSpc>
          <a:spcPct val="90000"/>
        </a:lnSpc>
        <a:spcBef>
          <a:spcPct val="0"/>
        </a:spcBef>
        <a:spcAft>
          <a:spcPct val="0"/>
        </a:spcAft>
        <a:defRPr sz="4400">
          <a:solidFill>
            <a:schemeClr val="tx1"/>
          </a:solidFill>
          <a:latin typeface="Calibri Light" charset="0"/>
        </a:defRPr>
      </a:lvl5pPr>
      <a:lvl6pPr marL="457200" algn="l" rtl="0" fontAlgn="base">
        <a:lnSpc>
          <a:spcPct val="90000"/>
        </a:lnSpc>
        <a:spcBef>
          <a:spcPct val="0"/>
        </a:spcBef>
        <a:spcAft>
          <a:spcPct val="0"/>
        </a:spcAft>
        <a:defRPr sz="4400">
          <a:solidFill>
            <a:schemeClr val="tx1"/>
          </a:solidFill>
          <a:latin typeface="Calibri Light" charset="0"/>
        </a:defRPr>
      </a:lvl6pPr>
      <a:lvl7pPr marL="914400" algn="l" rtl="0" fontAlgn="base">
        <a:lnSpc>
          <a:spcPct val="90000"/>
        </a:lnSpc>
        <a:spcBef>
          <a:spcPct val="0"/>
        </a:spcBef>
        <a:spcAft>
          <a:spcPct val="0"/>
        </a:spcAft>
        <a:defRPr sz="4400">
          <a:solidFill>
            <a:schemeClr val="tx1"/>
          </a:solidFill>
          <a:latin typeface="Calibri Light" charset="0"/>
        </a:defRPr>
      </a:lvl7pPr>
      <a:lvl8pPr marL="1371600" algn="l" rtl="0" fontAlgn="base">
        <a:lnSpc>
          <a:spcPct val="90000"/>
        </a:lnSpc>
        <a:spcBef>
          <a:spcPct val="0"/>
        </a:spcBef>
        <a:spcAft>
          <a:spcPct val="0"/>
        </a:spcAft>
        <a:defRPr sz="4400">
          <a:solidFill>
            <a:schemeClr val="tx1"/>
          </a:solidFill>
          <a:latin typeface="Calibri Light" charset="0"/>
        </a:defRPr>
      </a:lvl8pPr>
      <a:lvl9pPr marL="1828800" algn="l" rtl="0" fontAlgn="base">
        <a:lnSpc>
          <a:spcPct val="90000"/>
        </a:lnSpc>
        <a:spcBef>
          <a:spcPct val="0"/>
        </a:spcBef>
        <a:spcAft>
          <a:spcPct val="0"/>
        </a:spcAft>
        <a:defRPr sz="4400">
          <a:solidFill>
            <a:schemeClr val="tx1"/>
          </a:solidFill>
          <a:latin typeface="Calibri Light" charset="0"/>
        </a:defRPr>
      </a:lvl9pPr>
    </p:titleStyle>
    <p:bodyStyle>
      <a:lvl1pPr marL="228600" indent="-228600" algn="l" rtl="0" fontAlgn="base">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 Thy Node</a:t>
            </a:r>
          </a:p>
        </p:txBody>
      </p:sp>
    </p:spTree>
    <p:extLst>
      <p:ext uri="{BB962C8B-B14F-4D97-AF65-F5344CB8AC3E}">
        <p14:creationId xmlns:p14="http://schemas.microsoft.com/office/powerpoint/2010/main" val="178319048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Shape 275"/>
          <p:cNvSpPr>
            <a:spLocks noGrp="1"/>
          </p:cNvSpPr>
          <p:nvPr>
            <p:ph type="title"/>
          </p:nvPr>
        </p:nvSpPr>
        <p:spPr>
          <a:prstGeom prst="rect">
            <a:avLst/>
          </a:prstGeom>
        </p:spPr>
        <p:txBody>
          <a:bodyPr/>
          <a:lstStyle/>
          <a:p>
            <a:r>
              <a:t>Full-Stack Development</a:t>
            </a:r>
          </a:p>
        </p:txBody>
      </p:sp>
      <p:pic>
        <p:nvPicPr>
          <p:cNvPr id="276" name="image10.png" descr="C:\Users\ahaque89\Downloads\MEAN Deployment Strategy - Page 1 (2).png"/>
          <p:cNvPicPr>
            <a:picLocks noChangeAspect="1"/>
          </p:cNvPicPr>
          <p:nvPr/>
        </p:nvPicPr>
        <p:blipFill>
          <a:blip r:embed="rId2">
            <a:extLst/>
          </a:blip>
          <a:srcRect l="2424" t="13635" r="3150" b="5247"/>
          <a:stretch>
            <a:fillRect/>
          </a:stretch>
        </p:blipFill>
        <p:spPr>
          <a:xfrm>
            <a:off x="97641" y="696422"/>
            <a:ext cx="8948716" cy="4212062"/>
          </a:xfrm>
          <a:prstGeom prst="rect">
            <a:avLst/>
          </a:prstGeom>
          <a:ln w="12700">
            <a:miter lim="400000"/>
          </a:ln>
        </p:spPr>
      </p:pic>
      <p:sp>
        <p:nvSpPr>
          <p:cNvPr id="277" name="Shape 277"/>
          <p:cNvSpPr/>
          <p:nvPr/>
        </p:nvSpPr>
        <p:spPr>
          <a:xfrm>
            <a:off x="-2" y="4908484"/>
            <a:ext cx="9155743" cy="1492316"/>
          </a:xfrm>
          <a:prstGeom prst="rect">
            <a:avLst/>
          </a:prstGeom>
          <a:solidFill>
            <a:srgbClr val="2E75B6"/>
          </a:solidFill>
          <a:ln w="12700">
            <a:miter lim="400000"/>
          </a:ln>
        </p:spPr>
        <p:txBody>
          <a:bodyPr lIns="45719" rIns="45719" anchor="ctr"/>
          <a:lstStyle/>
          <a:p>
            <a:pPr algn="ctr">
              <a:defRPr>
                <a:solidFill>
                  <a:srgbClr val="FFFFFF"/>
                </a:solidFill>
                <a:latin typeface="Arial"/>
                <a:ea typeface="Arial"/>
                <a:cs typeface="Arial"/>
                <a:sym typeface="Arial"/>
              </a:defRPr>
            </a:pPr>
            <a:endParaRPr/>
          </a:p>
        </p:txBody>
      </p:sp>
      <p:sp>
        <p:nvSpPr>
          <p:cNvPr id="278" name="Shape 278"/>
          <p:cNvSpPr/>
          <p:nvPr/>
        </p:nvSpPr>
        <p:spPr>
          <a:xfrm>
            <a:off x="173841" y="5092005"/>
            <a:ext cx="8796317" cy="95943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342900" indent="-342900">
              <a:buSzPct val="100000"/>
              <a:buFont typeface="Arial"/>
              <a:buChar char="•"/>
              <a:defRPr sz="2000">
                <a:solidFill>
                  <a:srgbClr val="FFFFFF"/>
                </a:solidFill>
                <a:latin typeface="Arial"/>
                <a:ea typeface="Arial"/>
                <a:cs typeface="Arial"/>
                <a:sym typeface="Arial"/>
              </a:defRPr>
            </a:pPr>
            <a:r>
              <a:t>In modern </a:t>
            </a:r>
            <a:r>
              <a:rPr b="1"/>
              <a:t>web applications </a:t>
            </a:r>
            <a:r>
              <a:t>there is a constant back-and-forth communication between the visuals displayed on the user’s browser (</a:t>
            </a:r>
            <a:r>
              <a:rPr b="1"/>
              <a:t>frontend) </a:t>
            </a:r>
            <a:r>
              <a:t>and the data and logic stored on the server (</a:t>
            </a:r>
            <a:r>
              <a:rPr b="1"/>
              <a:t>backend).</a:t>
            </a:r>
          </a:p>
        </p:txBody>
      </p:sp>
      <p:sp>
        <p:nvSpPr>
          <p:cNvPr id="4" name="Rectangle 3">
            <a:extLst>
              <a:ext uri="{FF2B5EF4-FFF2-40B4-BE49-F238E27FC236}">
                <a16:creationId xmlns:a16="http://schemas.microsoft.com/office/drawing/2014/main" id="{FCAF73FF-52EA-45AD-A80B-7402377F68F6}"/>
              </a:ext>
            </a:extLst>
          </p:cNvPr>
          <p:cNvSpPr/>
          <p:nvPr/>
        </p:nvSpPr>
        <p:spPr>
          <a:xfrm>
            <a:off x="2363755" y="1475536"/>
            <a:ext cx="957943" cy="246219"/>
          </a:xfrm>
          <a:prstGeom prst="rect">
            <a:avLst/>
          </a:prstGeom>
          <a:solidFill>
            <a:srgbClr val="FFFFFF"/>
          </a:solidFill>
          <a:ln w="25400" cap="flat">
            <a:solidFill>
              <a:schemeClr val="bg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dirty="0">
                <a:ln>
                  <a:noFill/>
                </a:ln>
                <a:solidFill>
                  <a:srgbClr val="000000"/>
                </a:solidFill>
                <a:effectLst/>
                <a:uFillTx/>
                <a:latin typeface="+mj-lt"/>
                <a:ea typeface="+mj-ea"/>
                <a:cs typeface="+mj-cs"/>
                <a:sym typeface="Calibri"/>
              </a:rPr>
              <a:t>        React.js </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Shape 280"/>
          <p:cNvSpPr>
            <a:spLocks noGrp="1"/>
          </p:cNvSpPr>
          <p:nvPr>
            <p:ph type="title"/>
          </p:nvPr>
        </p:nvSpPr>
        <p:spPr>
          <a:prstGeom prst="rect">
            <a:avLst/>
          </a:prstGeom>
        </p:spPr>
        <p:txBody>
          <a:bodyPr/>
          <a:lstStyle/>
          <a:p>
            <a:r>
              <a:t>The “Magic” of YouTube</a:t>
            </a:r>
          </a:p>
        </p:txBody>
      </p:sp>
      <p:pic>
        <p:nvPicPr>
          <p:cNvPr id="281" name="image11.png"/>
          <p:cNvPicPr>
            <a:picLocks noChangeAspect="1"/>
          </p:cNvPicPr>
          <p:nvPr/>
        </p:nvPicPr>
        <p:blipFill>
          <a:blip r:embed="rId2">
            <a:extLst/>
          </a:blip>
          <a:stretch>
            <a:fillRect/>
          </a:stretch>
        </p:blipFill>
        <p:spPr>
          <a:xfrm>
            <a:off x="1143000" y="802186"/>
            <a:ext cx="7206085" cy="5573668"/>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Shape 283"/>
          <p:cNvSpPr>
            <a:spLocks noGrp="1"/>
          </p:cNvSpPr>
          <p:nvPr>
            <p:ph type="title"/>
          </p:nvPr>
        </p:nvSpPr>
        <p:spPr>
          <a:prstGeom prst="rect">
            <a:avLst/>
          </a:prstGeom>
        </p:spPr>
        <p:txBody>
          <a:bodyPr/>
          <a:lstStyle/>
          <a:p>
            <a:r>
              <a:t>Key Question</a:t>
            </a:r>
          </a:p>
        </p:txBody>
      </p:sp>
      <p:sp>
        <p:nvSpPr>
          <p:cNvPr id="284" name="Shape 284"/>
          <p:cNvSpPr/>
          <p:nvPr/>
        </p:nvSpPr>
        <p:spPr>
          <a:xfrm>
            <a:off x="533400" y="2987553"/>
            <a:ext cx="8229600" cy="609468"/>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lvl1pPr algn="ctr" defTabSz="685800">
              <a:lnSpc>
                <a:spcPct val="80000"/>
              </a:lnSpc>
              <a:defRPr sz="3700" b="1" i="1">
                <a:latin typeface="Arial"/>
                <a:ea typeface="Arial"/>
                <a:cs typeface="Arial"/>
                <a:sym typeface="Arial"/>
              </a:defRPr>
            </a:lvl1pPr>
          </a:lstStyle>
          <a:p>
            <a:r>
              <a:t>Examples of “Server-Side” Code? </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p:cNvSpPr>
          <p:nvPr>
            <p:ph type="title"/>
          </p:nvPr>
        </p:nvSpPr>
        <p:spPr>
          <a:xfrm>
            <a:off x="304800" y="-1"/>
            <a:ext cx="6553200" cy="653856"/>
          </a:xfrm>
          <a:prstGeom prst="rect">
            <a:avLst/>
          </a:prstGeom>
        </p:spPr>
        <p:txBody>
          <a:bodyPr/>
          <a:lstStyle/>
          <a:p>
            <a:r>
              <a:t>Server-Side Code in Action!</a:t>
            </a:r>
          </a:p>
        </p:txBody>
      </p:sp>
      <p:sp>
        <p:nvSpPr>
          <p:cNvPr id="287" name="Shape 287"/>
          <p:cNvSpPr/>
          <p:nvPr/>
        </p:nvSpPr>
        <p:spPr>
          <a:xfrm>
            <a:off x="304800" y="914400"/>
            <a:ext cx="8610600" cy="399306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342900" indent="-342900">
              <a:buSzPct val="100000"/>
              <a:buFont typeface="Arial"/>
              <a:buChar char="•"/>
              <a:defRPr sz="2400">
                <a:latin typeface="Arial"/>
                <a:ea typeface="Arial"/>
                <a:cs typeface="Arial"/>
                <a:sym typeface="Arial"/>
              </a:defRPr>
            </a:pPr>
            <a:r>
              <a:rPr dirty="0"/>
              <a:t>API that parse URL parameters to provide selective JSONs</a:t>
            </a:r>
          </a:p>
          <a:p>
            <a:pPr marL="342900" indent="-342900">
              <a:buSzPct val="100000"/>
              <a:buFont typeface="Arial"/>
              <a:buChar char="•"/>
              <a:defRPr sz="2400">
                <a:latin typeface="Arial"/>
                <a:ea typeface="Arial"/>
                <a:cs typeface="Arial"/>
                <a:sym typeface="Arial"/>
              </a:defRPr>
            </a:pPr>
            <a:endParaRPr dirty="0"/>
          </a:p>
          <a:p>
            <a:pPr marL="342900" indent="-342900">
              <a:buSzPct val="100000"/>
              <a:buFont typeface="Arial"/>
              <a:buChar char="•"/>
              <a:defRPr sz="2400">
                <a:latin typeface="Arial"/>
                <a:ea typeface="Arial"/>
                <a:cs typeface="Arial"/>
                <a:sym typeface="Arial"/>
              </a:defRPr>
            </a:pPr>
            <a:r>
              <a:rPr dirty="0"/>
              <a:t>Firebase methods that provide a timestamp back to users</a:t>
            </a:r>
          </a:p>
          <a:p>
            <a:pPr marL="342900" indent="-342900">
              <a:buSzPct val="100000"/>
              <a:buFont typeface="Arial"/>
              <a:buChar char="•"/>
              <a:defRPr sz="2400">
                <a:latin typeface="Arial"/>
                <a:ea typeface="Arial"/>
                <a:cs typeface="Arial"/>
                <a:sym typeface="Arial"/>
              </a:defRPr>
            </a:pPr>
            <a:endParaRPr dirty="0"/>
          </a:p>
          <a:p>
            <a:pPr marL="342900" indent="-342900">
              <a:buSzPct val="100000"/>
              <a:buFont typeface="Arial"/>
              <a:buChar char="•"/>
              <a:defRPr sz="2400">
                <a:latin typeface="Arial"/>
                <a:ea typeface="Arial"/>
                <a:cs typeface="Arial"/>
                <a:sym typeface="Arial"/>
              </a:defRPr>
            </a:pPr>
            <a:r>
              <a:rPr dirty="0"/>
              <a:t>Clicking an invoice that provides a PDF report</a:t>
            </a:r>
          </a:p>
          <a:p>
            <a:pPr marL="342900" indent="-342900">
              <a:buSzPct val="100000"/>
              <a:buFont typeface="Arial"/>
              <a:buChar char="•"/>
              <a:defRPr sz="2400">
                <a:latin typeface="Arial"/>
                <a:ea typeface="Arial"/>
                <a:cs typeface="Arial"/>
                <a:sym typeface="Arial"/>
              </a:defRPr>
            </a:pPr>
            <a:endParaRPr dirty="0"/>
          </a:p>
          <a:p>
            <a:pPr marL="342900" indent="-342900">
              <a:buSzPct val="100000"/>
              <a:buFont typeface="Arial"/>
              <a:buChar char="•"/>
              <a:defRPr sz="2400">
                <a:latin typeface="Arial"/>
                <a:ea typeface="Arial"/>
                <a:cs typeface="Arial"/>
                <a:sym typeface="Arial"/>
              </a:defRPr>
            </a:pPr>
            <a:r>
              <a:rPr dirty="0"/>
              <a:t>Image processing software that takes an image applies a filter, then saves the new version</a:t>
            </a:r>
          </a:p>
          <a:p>
            <a:pPr marL="342900" indent="-342900">
              <a:buSzPct val="100000"/>
              <a:buFont typeface="Arial"/>
              <a:buChar char="•"/>
              <a:defRPr sz="2400">
                <a:latin typeface="Arial"/>
                <a:ea typeface="Arial"/>
                <a:cs typeface="Arial"/>
                <a:sym typeface="Arial"/>
              </a:defRPr>
            </a:pPr>
            <a:endParaRPr dirty="0"/>
          </a:p>
          <a:p>
            <a:pPr marL="342900" indent="-342900">
              <a:buSzPct val="100000"/>
              <a:buFont typeface="Arial"/>
              <a:buChar char="•"/>
              <a:defRPr sz="2400">
                <a:latin typeface="Arial"/>
                <a:ea typeface="Arial"/>
                <a:cs typeface="Arial"/>
                <a:sym typeface="Arial"/>
              </a:defRPr>
            </a:pPr>
            <a:r>
              <a:rPr dirty="0"/>
              <a:t>Google providing “results” relevant to your searches on other sites. </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Shape 289"/>
          <p:cNvSpPr>
            <a:spLocks noGrp="1"/>
          </p:cNvSpPr>
          <p:nvPr>
            <p:ph type="title"/>
          </p:nvPr>
        </p:nvSpPr>
        <p:spPr>
          <a:prstGeom prst="rect">
            <a:avLst/>
          </a:prstGeom>
        </p:spPr>
        <p:txBody>
          <a:bodyPr/>
          <a:lstStyle/>
          <a:p>
            <a:r>
              <a:t>Critical Question</a:t>
            </a:r>
          </a:p>
        </p:txBody>
      </p:sp>
      <p:sp>
        <p:nvSpPr>
          <p:cNvPr id="290" name="Shape 290"/>
          <p:cNvSpPr/>
          <p:nvPr/>
        </p:nvSpPr>
        <p:spPr>
          <a:xfrm>
            <a:off x="1438275" y="2958711"/>
            <a:ext cx="6457951" cy="819552"/>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lvl1pPr algn="ctr" defTabSz="685800">
              <a:lnSpc>
                <a:spcPct val="90000"/>
              </a:lnSpc>
              <a:defRPr sz="5100" b="1" i="1">
                <a:latin typeface="Arial"/>
                <a:ea typeface="Arial"/>
                <a:cs typeface="Arial"/>
                <a:sym typeface="Arial"/>
              </a:defRPr>
            </a:lvl1pPr>
          </a:lstStyle>
          <a:p>
            <a:r>
              <a:t>What is a “server”?</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p:nvPr/>
        </p:nvSpPr>
        <p:spPr>
          <a:xfrm>
            <a:off x="0" y="990600"/>
            <a:ext cx="9144000" cy="4114800"/>
          </a:xfrm>
          <a:prstGeom prst="rect">
            <a:avLst/>
          </a:prstGeom>
          <a:solidFill>
            <a:srgbClr val="DEEBF7"/>
          </a:solidFill>
          <a:ln w="12700">
            <a:miter lim="400000"/>
          </a:ln>
        </p:spPr>
        <p:txBody>
          <a:bodyPr lIns="45719" rIns="45719" anchor="ctr"/>
          <a:lstStyle/>
          <a:p>
            <a:pPr algn="ctr">
              <a:defRPr>
                <a:solidFill>
                  <a:srgbClr val="FFFFFF"/>
                </a:solidFill>
              </a:defRPr>
            </a:pPr>
            <a:endParaRPr/>
          </a:p>
        </p:txBody>
      </p:sp>
      <p:sp>
        <p:nvSpPr>
          <p:cNvPr id="293" name="Shape 293"/>
          <p:cNvSpPr>
            <a:spLocks noGrp="1"/>
          </p:cNvSpPr>
          <p:nvPr>
            <p:ph type="title"/>
          </p:nvPr>
        </p:nvSpPr>
        <p:spPr>
          <a:prstGeom prst="rect">
            <a:avLst/>
          </a:prstGeom>
        </p:spPr>
        <p:txBody>
          <a:bodyPr/>
          <a:lstStyle/>
          <a:p>
            <a:r>
              <a:t>Definition of “Server”</a:t>
            </a:r>
          </a:p>
        </p:txBody>
      </p:sp>
      <p:sp>
        <p:nvSpPr>
          <p:cNvPr id="294" name="Shape 294"/>
          <p:cNvSpPr/>
          <p:nvPr/>
        </p:nvSpPr>
        <p:spPr>
          <a:xfrm>
            <a:off x="457200" y="1066800"/>
            <a:ext cx="8229600" cy="35204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lnSpc>
                <a:spcPct val="90000"/>
              </a:lnSpc>
              <a:spcBef>
                <a:spcPts val="1000"/>
              </a:spcBef>
              <a:defRPr sz="2000" b="1" u="sng">
                <a:latin typeface="Arial"/>
                <a:ea typeface="Arial"/>
                <a:cs typeface="Arial"/>
                <a:sym typeface="Arial"/>
              </a:defRPr>
            </a:pPr>
            <a:r>
              <a:rPr dirty="0"/>
              <a:t>A web server takes a client request and gives something back</a:t>
            </a:r>
            <a:endParaRPr sz="2800" dirty="0"/>
          </a:p>
          <a:p>
            <a:pPr>
              <a:lnSpc>
                <a:spcPct val="90000"/>
              </a:lnSpc>
              <a:spcBef>
                <a:spcPts val="1000"/>
              </a:spcBef>
              <a:defRPr sz="2000">
                <a:latin typeface="Arial"/>
                <a:ea typeface="Arial"/>
                <a:cs typeface="Arial"/>
                <a:sym typeface="Arial"/>
              </a:defRPr>
            </a:pPr>
            <a:endParaRPr sz="2800" dirty="0"/>
          </a:p>
          <a:p>
            <a:pPr>
              <a:lnSpc>
                <a:spcPct val="90000"/>
              </a:lnSpc>
              <a:spcBef>
                <a:spcPts val="1000"/>
              </a:spcBef>
              <a:defRPr sz="2000">
                <a:latin typeface="Arial"/>
                <a:ea typeface="Arial"/>
                <a:cs typeface="Arial"/>
                <a:sym typeface="Arial"/>
              </a:defRPr>
            </a:pPr>
            <a:r>
              <a:rPr dirty="0"/>
              <a:t>“A web browser lets a user request a resource. The web server gets the request, finds the resource, and returns something to the user. Sometimes the resource is an </a:t>
            </a:r>
            <a:r>
              <a:rPr i="1" dirty="0"/>
              <a:t>HTML</a:t>
            </a:r>
            <a:r>
              <a:rPr dirty="0"/>
              <a:t> page. Sometimes it's a picture. Or a sound file. Or even a PDF document. Doesn't matter--the client asks for the thing (resource) [or action] and the server sends it back.”</a:t>
            </a:r>
            <a:endParaRPr sz="2800" dirty="0"/>
          </a:p>
          <a:p>
            <a:pPr>
              <a:lnSpc>
                <a:spcPct val="90000"/>
              </a:lnSpc>
              <a:spcBef>
                <a:spcPts val="1000"/>
              </a:spcBef>
              <a:defRPr sz="2000">
                <a:latin typeface="Arial"/>
                <a:ea typeface="Arial"/>
                <a:cs typeface="Arial"/>
                <a:sym typeface="Arial"/>
              </a:defRPr>
            </a:pPr>
            <a:endParaRPr sz="2800" dirty="0"/>
          </a:p>
          <a:p>
            <a:pPr>
              <a:lnSpc>
                <a:spcPct val="90000"/>
              </a:lnSpc>
              <a:spcBef>
                <a:spcPts val="1000"/>
              </a:spcBef>
              <a:defRPr sz="2000">
                <a:latin typeface="Arial"/>
                <a:ea typeface="Arial"/>
                <a:cs typeface="Arial"/>
                <a:sym typeface="Arial"/>
              </a:defRPr>
            </a:pPr>
            <a:r>
              <a:rPr dirty="0"/>
              <a:t>“... When we say "server", we mean either the physical (hardware) or the web server application (software) [that actually runs the server commands]”</a:t>
            </a:r>
          </a:p>
        </p:txBody>
      </p:sp>
      <p:sp>
        <p:nvSpPr>
          <p:cNvPr id="295" name="Shape 295"/>
          <p:cNvSpPr/>
          <p:nvPr/>
        </p:nvSpPr>
        <p:spPr>
          <a:xfrm>
            <a:off x="457200" y="5334000"/>
            <a:ext cx="8458200" cy="350662"/>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i="1">
                <a:latin typeface="Arial"/>
                <a:ea typeface="Arial"/>
                <a:cs typeface="Arial"/>
                <a:sym typeface="Arial"/>
              </a:defRPr>
            </a:lvl1pPr>
          </a:lstStyle>
          <a:p>
            <a:r>
              <a:t>Kathy Sierra, Author of Head First Servlets and JSP</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p:cNvSpPr>
          <p:nvPr>
            <p:ph type="title"/>
          </p:nvPr>
        </p:nvSpPr>
        <p:spPr>
          <a:prstGeom prst="rect">
            <a:avLst/>
          </a:prstGeom>
        </p:spPr>
        <p:txBody>
          <a:bodyPr/>
          <a:lstStyle/>
          <a:p>
            <a:r>
              <a:t>Server Definition</a:t>
            </a:r>
          </a:p>
        </p:txBody>
      </p:sp>
      <p:pic>
        <p:nvPicPr>
          <p:cNvPr id="298" name="image12.png"/>
          <p:cNvPicPr>
            <a:picLocks noChangeAspect="1"/>
          </p:cNvPicPr>
          <p:nvPr/>
        </p:nvPicPr>
        <p:blipFill>
          <a:blip r:embed="rId2">
            <a:extLst/>
          </a:blip>
          <a:srcRect t="47530" r="15754"/>
          <a:stretch>
            <a:fillRect/>
          </a:stretch>
        </p:blipFill>
        <p:spPr>
          <a:xfrm>
            <a:off x="304800" y="914400"/>
            <a:ext cx="8620595" cy="5181600"/>
          </a:xfrm>
          <a:prstGeom prst="rect">
            <a:avLst/>
          </a:prstGeom>
          <a:ln>
            <a:solidFill>
              <a:srgbClr val="5B9BD5"/>
            </a:solidFill>
          </a:ln>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p:nvPr/>
        </p:nvSpPr>
        <p:spPr>
          <a:xfrm>
            <a:off x="0" y="1066800"/>
            <a:ext cx="9144000" cy="2819400"/>
          </a:xfrm>
          <a:prstGeom prst="rect">
            <a:avLst/>
          </a:prstGeom>
          <a:solidFill>
            <a:srgbClr val="DEEBF7"/>
          </a:solidFill>
          <a:ln w="12700">
            <a:miter lim="400000"/>
          </a:ln>
        </p:spPr>
        <p:txBody>
          <a:bodyPr lIns="45719" rIns="45719" anchor="ctr"/>
          <a:lstStyle/>
          <a:p>
            <a:pPr algn="ctr">
              <a:defRPr>
                <a:solidFill>
                  <a:srgbClr val="FFFFFF"/>
                </a:solidFill>
              </a:defRPr>
            </a:pPr>
            <a:endParaRPr/>
          </a:p>
        </p:txBody>
      </p:sp>
      <p:sp>
        <p:nvSpPr>
          <p:cNvPr id="301" name="Shape 301"/>
          <p:cNvSpPr>
            <a:spLocks noGrp="1"/>
          </p:cNvSpPr>
          <p:nvPr>
            <p:ph type="title"/>
          </p:nvPr>
        </p:nvSpPr>
        <p:spPr>
          <a:prstGeom prst="rect">
            <a:avLst/>
          </a:prstGeom>
        </p:spPr>
        <p:txBody>
          <a:bodyPr/>
          <a:lstStyle/>
          <a:p>
            <a:r>
              <a:t>Definition of “Web Client”</a:t>
            </a:r>
          </a:p>
        </p:txBody>
      </p:sp>
      <p:sp>
        <p:nvSpPr>
          <p:cNvPr id="302" name="Shape 302"/>
          <p:cNvSpPr/>
          <p:nvPr/>
        </p:nvSpPr>
        <p:spPr>
          <a:xfrm>
            <a:off x="457200" y="1143000"/>
            <a:ext cx="8229600" cy="247527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lnSpc>
                <a:spcPct val="90000"/>
              </a:lnSpc>
              <a:spcBef>
                <a:spcPts val="1000"/>
              </a:spcBef>
              <a:defRPr sz="2000" b="1" u="sng">
                <a:latin typeface="Arial"/>
                <a:ea typeface="Arial"/>
                <a:cs typeface="Arial"/>
                <a:sym typeface="Arial"/>
              </a:defRPr>
            </a:pPr>
            <a:r>
              <a:rPr dirty="0"/>
              <a:t>Web client lets the user request something on the server and then shows the result (response) of the server.</a:t>
            </a:r>
            <a:endParaRPr sz="2800" dirty="0"/>
          </a:p>
          <a:p>
            <a:pPr>
              <a:lnSpc>
                <a:spcPct val="90000"/>
              </a:lnSpc>
              <a:spcBef>
                <a:spcPts val="1000"/>
              </a:spcBef>
              <a:defRPr sz="2000">
                <a:latin typeface="Arial"/>
                <a:ea typeface="Arial"/>
                <a:cs typeface="Arial"/>
                <a:sym typeface="Arial"/>
              </a:defRPr>
            </a:pPr>
            <a:endParaRPr sz="2800" dirty="0"/>
          </a:p>
          <a:p>
            <a:pPr>
              <a:lnSpc>
                <a:spcPct val="90000"/>
              </a:lnSpc>
              <a:spcBef>
                <a:spcPts val="1000"/>
              </a:spcBef>
              <a:defRPr sz="2000">
                <a:latin typeface="Arial"/>
                <a:ea typeface="Arial"/>
                <a:cs typeface="Arial"/>
                <a:sym typeface="Arial"/>
              </a:defRPr>
            </a:pPr>
            <a:r>
              <a:rPr dirty="0"/>
              <a:t>When we talk about client, though, we usually mean both (or either) the human user and the browser application. The browser is the piece of the software that knows how to communicate with the server. The browser's other big job is interpreting the HTML code [sent by the server] and rendering the web page to the user. </a:t>
            </a:r>
          </a:p>
        </p:txBody>
      </p:sp>
      <p:sp>
        <p:nvSpPr>
          <p:cNvPr id="303" name="Shape 303"/>
          <p:cNvSpPr/>
          <p:nvPr/>
        </p:nvSpPr>
        <p:spPr>
          <a:xfrm>
            <a:off x="457200" y="4114479"/>
            <a:ext cx="8458200" cy="350663"/>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i="1">
                <a:latin typeface="Arial"/>
                <a:ea typeface="Arial"/>
                <a:cs typeface="Arial"/>
                <a:sym typeface="Arial"/>
              </a:defRPr>
            </a:lvl1pPr>
          </a:lstStyle>
          <a:p>
            <a:r>
              <a:t>Kathy Sierra, Author of Head First Servlets and JSP</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Shape 305"/>
          <p:cNvSpPr>
            <a:spLocks noGrp="1"/>
          </p:cNvSpPr>
          <p:nvPr>
            <p:ph type="title"/>
          </p:nvPr>
        </p:nvSpPr>
        <p:spPr>
          <a:prstGeom prst="rect">
            <a:avLst/>
          </a:prstGeom>
        </p:spPr>
        <p:txBody>
          <a:bodyPr/>
          <a:lstStyle/>
          <a:p>
            <a:r>
              <a:t>Web Client Definition</a:t>
            </a:r>
          </a:p>
        </p:txBody>
      </p:sp>
      <p:pic>
        <p:nvPicPr>
          <p:cNvPr id="306" name="image13.png"/>
          <p:cNvPicPr>
            <a:picLocks noChangeAspect="1"/>
          </p:cNvPicPr>
          <p:nvPr/>
        </p:nvPicPr>
        <p:blipFill>
          <a:blip r:embed="rId2">
            <a:extLst/>
          </a:blip>
          <a:srcRect t="43375" r="12803"/>
          <a:stretch>
            <a:fillRect/>
          </a:stretch>
        </p:blipFill>
        <p:spPr>
          <a:xfrm>
            <a:off x="304799" y="914399"/>
            <a:ext cx="8626718" cy="5105402"/>
          </a:xfrm>
          <a:prstGeom prst="rect">
            <a:avLst/>
          </a:prstGeom>
          <a:ln>
            <a:solidFill>
              <a:srgbClr val="5B9BD5"/>
            </a:solidFill>
          </a:ln>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Shape 308"/>
          <p:cNvSpPr>
            <a:spLocks noGrp="1"/>
          </p:cNvSpPr>
          <p:nvPr>
            <p:ph type="title"/>
          </p:nvPr>
        </p:nvSpPr>
        <p:spPr>
          <a:prstGeom prst="rect">
            <a:avLst/>
          </a:prstGeom>
        </p:spPr>
        <p:txBody>
          <a:bodyPr/>
          <a:lstStyle/>
          <a:p>
            <a:r>
              <a:t>&gt; YOUR TURN!!</a:t>
            </a:r>
          </a:p>
        </p:txBody>
      </p:sp>
      <p:sp>
        <p:nvSpPr>
          <p:cNvPr id="309" name="Shape 309"/>
          <p:cNvSpPr/>
          <p:nvPr/>
        </p:nvSpPr>
        <p:spPr>
          <a:xfrm>
            <a:off x="-11742" y="689615"/>
            <a:ext cx="9155743" cy="5626583"/>
          </a:xfrm>
          <a:prstGeom prst="rect">
            <a:avLst/>
          </a:prstGeom>
          <a:solidFill>
            <a:srgbClr val="F2F2F2"/>
          </a:solidFill>
          <a:ln w="12700">
            <a:miter lim="400000"/>
          </a:ln>
        </p:spPr>
        <p:txBody>
          <a:bodyPr lIns="45719" rIns="45719" anchor="ctr"/>
          <a:lstStyle/>
          <a:p>
            <a:pPr algn="ctr">
              <a:defRPr>
                <a:solidFill>
                  <a:srgbClr val="FFFFFF"/>
                </a:solidFill>
                <a:latin typeface="Arial"/>
                <a:ea typeface="Arial"/>
                <a:cs typeface="Arial"/>
                <a:sym typeface="Arial"/>
              </a:defRPr>
            </a:pPr>
            <a:endParaRPr/>
          </a:p>
        </p:txBody>
      </p:sp>
      <p:sp>
        <p:nvSpPr>
          <p:cNvPr id="310" name="Shape 310"/>
          <p:cNvSpPr/>
          <p:nvPr/>
        </p:nvSpPr>
        <p:spPr>
          <a:xfrm>
            <a:off x="304800" y="914400"/>
            <a:ext cx="8686800" cy="470426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defRPr sz="2400" b="1">
                <a:latin typeface="Arial"/>
                <a:ea typeface="Arial"/>
                <a:cs typeface="Arial"/>
                <a:sym typeface="Arial"/>
              </a:defRPr>
            </a:pPr>
            <a:r>
              <a:t>Assignment</a:t>
            </a:r>
          </a:p>
          <a:p>
            <a:pPr>
              <a:defRPr sz="2400">
                <a:latin typeface="Arial"/>
                <a:ea typeface="Arial"/>
                <a:cs typeface="Arial"/>
                <a:sym typeface="Arial"/>
              </a:defRPr>
            </a:pPr>
            <a:endParaRPr/>
          </a:p>
          <a:p>
            <a:pPr>
              <a:defRPr sz="2400">
                <a:latin typeface="Arial"/>
                <a:ea typeface="Arial"/>
                <a:cs typeface="Arial"/>
                <a:sym typeface="Arial"/>
              </a:defRPr>
            </a:pPr>
            <a:r>
              <a:t>Talk to the person next to you and re-explain to one another the following terms:</a:t>
            </a:r>
          </a:p>
          <a:p>
            <a:pPr>
              <a:defRPr sz="2400">
                <a:latin typeface="Arial"/>
                <a:ea typeface="Arial"/>
                <a:cs typeface="Arial"/>
                <a:sym typeface="Arial"/>
              </a:defRPr>
            </a:pPr>
            <a:endParaRPr/>
          </a:p>
          <a:p>
            <a:pPr marL="342900" indent="-342900">
              <a:buSzPct val="100000"/>
              <a:buFont typeface="Arial"/>
              <a:buChar char="•"/>
              <a:defRPr sz="2400">
                <a:latin typeface="Arial"/>
                <a:ea typeface="Arial"/>
                <a:cs typeface="Arial"/>
                <a:sym typeface="Arial"/>
              </a:defRPr>
            </a:pPr>
            <a:r>
              <a:t>Server</a:t>
            </a:r>
          </a:p>
          <a:p>
            <a:pPr marL="342900" indent="-342900">
              <a:buSzPct val="100000"/>
              <a:buFont typeface="Arial"/>
              <a:buChar char="•"/>
              <a:defRPr sz="2400">
                <a:latin typeface="Arial"/>
                <a:ea typeface="Arial"/>
                <a:cs typeface="Arial"/>
                <a:sym typeface="Arial"/>
              </a:defRPr>
            </a:pPr>
            <a:endParaRPr/>
          </a:p>
          <a:p>
            <a:pPr marL="342900" indent="-342900">
              <a:buSzPct val="100000"/>
              <a:buFont typeface="Arial"/>
              <a:buChar char="•"/>
              <a:defRPr sz="2400">
                <a:latin typeface="Arial"/>
                <a:ea typeface="Arial"/>
                <a:cs typeface="Arial"/>
                <a:sym typeface="Arial"/>
              </a:defRPr>
            </a:pPr>
            <a:r>
              <a:t>Web Client</a:t>
            </a:r>
          </a:p>
          <a:p>
            <a:pPr marL="342900" indent="-342900">
              <a:buSzPct val="100000"/>
              <a:buFont typeface="Arial"/>
              <a:buChar char="•"/>
              <a:defRPr sz="2400">
                <a:latin typeface="Arial"/>
                <a:ea typeface="Arial"/>
                <a:cs typeface="Arial"/>
                <a:sym typeface="Arial"/>
              </a:defRPr>
            </a:pPr>
            <a:endParaRPr/>
          </a:p>
          <a:p>
            <a:pPr marL="342900" indent="-342900">
              <a:buSzPct val="100000"/>
              <a:buFont typeface="Arial"/>
              <a:buChar char="•"/>
              <a:defRPr sz="2400">
                <a:latin typeface="Arial"/>
                <a:ea typeface="Arial"/>
                <a:cs typeface="Arial"/>
                <a:sym typeface="Arial"/>
              </a:defRPr>
            </a:pPr>
            <a:r>
              <a:t>Request</a:t>
            </a:r>
          </a:p>
          <a:p>
            <a:pPr marL="342900" indent="-342900">
              <a:buSzPct val="100000"/>
              <a:buFont typeface="Arial"/>
              <a:buChar char="•"/>
              <a:defRPr sz="2400">
                <a:latin typeface="Arial"/>
                <a:ea typeface="Arial"/>
                <a:cs typeface="Arial"/>
                <a:sym typeface="Arial"/>
              </a:defRPr>
            </a:pPr>
            <a:endParaRPr/>
          </a:p>
          <a:p>
            <a:pPr marL="342900" indent="-342900">
              <a:buSzPct val="100000"/>
              <a:buFont typeface="Arial"/>
              <a:buChar char="•"/>
              <a:defRPr sz="2400">
                <a:latin typeface="Arial"/>
                <a:ea typeface="Arial"/>
                <a:cs typeface="Arial"/>
                <a:sym typeface="Arial"/>
              </a:defRPr>
            </a:pPr>
            <a:r>
              <a:t>Response</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Shape 247"/>
          <p:cNvSpPr>
            <a:spLocks noGrp="1"/>
          </p:cNvSpPr>
          <p:nvPr>
            <p:ph type="title"/>
          </p:nvPr>
        </p:nvSpPr>
        <p:spPr>
          <a:prstGeom prst="rect">
            <a:avLst/>
          </a:prstGeom>
        </p:spPr>
        <p:txBody>
          <a:bodyPr/>
          <a:lstStyle/>
          <a:p>
            <a:r>
              <a:t>Project Week</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Shape 312"/>
          <p:cNvSpPr>
            <a:spLocks noGrp="1"/>
          </p:cNvSpPr>
          <p:nvPr>
            <p:ph type="title"/>
          </p:nvPr>
        </p:nvSpPr>
        <p:spPr>
          <a:prstGeom prst="rect">
            <a:avLst/>
          </a:prstGeom>
        </p:spPr>
        <p:txBody>
          <a:bodyPr/>
          <a:lstStyle/>
          <a:p>
            <a:r>
              <a:t>Aight. Relax.</a:t>
            </a:r>
          </a:p>
        </p:txBody>
      </p:sp>
      <p:sp>
        <p:nvSpPr>
          <p:cNvPr id="313" name="Shape 313"/>
          <p:cNvSpPr/>
          <p:nvPr/>
        </p:nvSpPr>
        <p:spPr>
          <a:xfrm>
            <a:off x="115350" y="5448951"/>
            <a:ext cx="8990550" cy="680862"/>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lgn="ctr">
              <a:defRPr sz="2200" b="1" i="1">
                <a:latin typeface="Arial"/>
                <a:ea typeface="Arial"/>
                <a:cs typeface="Arial"/>
                <a:sym typeface="Arial"/>
              </a:defRPr>
            </a:pPr>
            <a:r>
              <a:t>You can go back to Facebook now </a:t>
            </a:r>
          </a:p>
          <a:p>
            <a:pPr algn="ctr">
              <a:defRPr i="1">
                <a:latin typeface="Arial"/>
                <a:ea typeface="Arial"/>
                <a:cs typeface="Arial"/>
                <a:sym typeface="Arial"/>
              </a:defRPr>
            </a:pPr>
            <a:r>
              <a:t>(But…. Not really, the next stuff is still important)</a:t>
            </a:r>
          </a:p>
        </p:txBody>
      </p:sp>
      <p:pic>
        <p:nvPicPr>
          <p:cNvPr id="314" name="image14.jpg" descr="http://upcat.tips/wp-content/uploads/2014/07/frog-on-back-relax.jpg"/>
          <p:cNvPicPr>
            <a:picLocks noChangeAspect="1"/>
          </p:cNvPicPr>
          <p:nvPr/>
        </p:nvPicPr>
        <p:blipFill>
          <a:blip r:embed="rId2">
            <a:extLst/>
          </a:blip>
          <a:stretch>
            <a:fillRect/>
          </a:stretch>
        </p:blipFill>
        <p:spPr>
          <a:xfrm>
            <a:off x="1009125" y="1960623"/>
            <a:ext cx="6972301" cy="3381568"/>
          </a:xfrm>
          <a:prstGeom prst="rect">
            <a:avLst/>
          </a:prstGeom>
          <a:ln w="12700">
            <a:miter lim="400000"/>
          </a:ln>
        </p:spPr>
      </p:pic>
      <p:sp>
        <p:nvSpPr>
          <p:cNvPr id="315" name="Shape 315"/>
          <p:cNvSpPr/>
          <p:nvPr/>
        </p:nvSpPr>
        <p:spPr>
          <a:xfrm>
            <a:off x="0" y="838200"/>
            <a:ext cx="8990550" cy="942576"/>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lgn="ctr">
              <a:defRPr sz="3000" b="1" i="1">
                <a:latin typeface="Arial"/>
                <a:ea typeface="Arial"/>
                <a:cs typeface="Arial"/>
                <a:sym typeface="Arial"/>
              </a:defRPr>
            </a:pPr>
            <a:r>
              <a:t>Yay! </a:t>
            </a:r>
            <a:br/>
            <a:r>
              <a:t>You made it through the ultra important stuff!</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Shape 317"/>
          <p:cNvSpPr>
            <a:spLocks noGrp="1"/>
          </p:cNvSpPr>
          <p:nvPr>
            <p:ph type="title"/>
          </p:nvPr>
        </p:nvSpPr>
        <p:spPr>
          <a:prstGeom prst="rect">
            <a:avLst/>
          </a:prstGeom>
        </p:spPr>
        <p:txBody>
          <a:bodyPr/>
          <a:lstStyle/>
          <a:p>
            <a:r>
              <a:t>Node.JS</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Shape 319"/>
          <p:cNvSpPr>
            <a:spLocks noGrp="1"/>
          </p:cNvSpPr>
          <p:nvPr>
            <p:ph type="title"/>
          </p:nvPr>
        </p:nvSpPr>
        <p:spPr>
          <a:prstGeom prst="rect">
            <a:avLst/>
          </a:prstGeom>
        </p:spPr>
        <p:txBody>
          <a:bodyPr/>
          <a:lstStyle/>
          <a:p>
            <a:r>
              <a:t>Key Question</a:t>
            </a:r>
          </a:p>
        </p:txBody>
      </p:sp>
      <p:sp>
        <p:nvSpPr>
          <p:cNvPr id="320" name="Shape 320"/>
          <p:cNvSpPr/>
          <p:nvPr/>
        </p:nvSpPr>
        <p:spPr>
          <a:xfrm>
            <a:off x="533400" y="2820881"/>
            <a:ext cx="8229600" cy="942812"/>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lnSpcReduction="10000"/>
          </a:bodyPr>
          <a:lstStyle>
            <a:lvl1pPr algn="ctr" defTabSz="685800">
              <a:defRPr sz="6000" b="1" i="1">
                <a:latin typeface="Arial"/>
                <a:ea typeface="Arial"/>
                <a:cs typeface="Arial"/>
                <a:sym typeface="Arial"/>
              </a:defRPr>
            </a:lvl1pPr>
          </a:lstStyle>
          <a:p>
            <a:r>
              <a:t>So what is NodeJS?</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p:nvPr/>
        </p:nvSpPr>
        <p:spPr>
          <a:xfrm>
            <a:off x="0" y="1066800"/>
            <a:ext cx="9144000" cy="2819400"/>
          </a:xfrm>
          <a:prstGeom prst="rect">
            <a:avLst/>
          </a:prstGeom>
          <a:solidFill>
            <a:srgbClr val="DEEBF7"/>
          </a:solidFill>
          <a:ln w="12700">
            <a:miter lim="400000"/>
          </a:ln>
        </p:spPr>
        <p:txBody>
          <a:bodyPr lIns="45719" rIns="45719" anchor="ctr"/>
          <a:lstStyle/>
          <a:p>
            <a:pPr algn="ctr">
              <a:defRPr>
                <a:solidFill>
                  <a:srgbClr val="FFFFFF"/>
                </a:solidFill>
              </a:defRPr>
            </a:pPr>
            <a:endParaRPr/>
          </a:p>
        </p:txBody>
      </p:sp>
      <p:sp>
        <p:nvSpPr>
          <p:cNvPr id="323" name="Shape 323"/>
          <p:cNvSpPr>
            <a:spLocks noGrp="1"/>
          </p:cNvSpPr>
          <p:nvPr>
            <p:ph type="title"/>
          </p:nvPr>
        </p:nvSpPr>
        <p:spPr>
          <a:prstGeom prst="rect">
            <a:avLst/>
          </a:prstGeom>
        </p:spPr>
        <p:txBody>
          <a:bodyPr/>
          <a:lstStyle/>
          <a:p>
            <a:r>
              <a:t>Definition of “NodeJS”</a:t>
            </a:r>
          </a:p>
        </p:txBody>
      </p:sp>
      <p:sp>
        <p:nvSpPr>
          <p:cNvPr id="324" name="Shape 324"/>
          <p:cNvSpPr/>
          <p:nvPr/>
        </p:nvSpPr>
        <p:spPr>
          <a:xfrm>
            <a:off x="457200" y="1143000"/>
            <a:ext cx="8229600" cy="2617293"/>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lnSpc>
                <a:spcPct val="90000"/>
              </a:lnSpc>
              <a:spcBef>
                <a:spcPts val="1000"/>
              </a:spcBef>
              <a:defRPr sz="2400">
                <a:latin typeface="Arial"/>
                <a:ea typeface="Arial"/>
                <a:cs typeface="Arial"/>
                <a:sym typeface="Arial"/>
              </a:defRPr>
            </a:pPr>
            <a:r>
              <a:rPr dirty="0"/>
              <a:t>Node.js is an open-source, cross-platform JavaScript runtime environment designed to be run outside of browsers. </a:t>
            </a:r>
            <a:endParaRPr sz="2800" dirty="0"/>
          </a:p>
          <a:p>
            <a:pPr>
              <a:lnSpc>
                <a:spcPct val="90000"/>
              </a:lnSpc>
              <a:spcBef>
                <a:spcPts val="1000"/>
              </a:spcBef>
              <a:defRPr sz="2400">
                <a:latin typeface="Arial"/>
                <a:ea typeface="Arial"/>
                <a:cs typeface="Arial"/>
                <a:sym typeface="Arial"/>
              </a:defRPr>
            </a:pPr>
            <a:endParaRPr sz="2800" dirty="0"/>
          </a:p>
          <a:p>
            <a:pPr>
              <a:lnSpc>
                <a:spcPct val="90000"/>
              </a:lnSpc>
              <a:spcBef>
                <a:spcPts val="1000"/>
              </a:spcBef>
              <a:defRPr sz="2400">
                <a:latin typeface="Arial"/>
                <a:ea typeface="Arial"/>
                <a:cs typeface="Arial"/>
                <a:sym typeface="Arial"/>
              </a:defRPr>
            </a:pPr>
            <a:r>
              <a:rPr dirty="0"/>
              <a:t>It is a general utility that can be used for a variety of purposes including asset compilation, scripting, monitoring, and </a:t>
            </a:r>
            <a:r>
              <a:rPr b="1" u="sng" dirty="0"/>
              <a:t>most notably as the basis for web servers</a:t>
            </a:r>
          </a:p>
        </p:txBody>
      </p:sp>
      <p:pic>
        <p:nvPicPr>
          <p:cNvPr id="325" name="image15.jpg" descr="https://s3.amazonaws.com/codementor_content/nodejs_logo_green.jpg"/>
          <p:cNvPicPr>
            <a:picLocks noChangeAspect="1"/>
          </p:cNvPicPr>
          <p:nvPr/>
        </p:nvPicPr>
        <p:blipFill>
          <a:blip r:embed="rId2">
            <a:extLst/>
          </a:blip>
          <a:stretch>
            <a:fillRect/>
          </a:stretch>
        </p:blipFill>
        <p:spPr>
          <a:xfrm>
            <a:off x="6096000" y="4800600"/>
            <a:ext cx="2797380" cy="1198678"/>
          </a:xfrm>
          <a:prstGeom prst="rect">
            <a:avLst/>
          </a:prstGeom>
          <a:ln w="12700">
            <a:miter lim="400000"/>
          </a:ln>
        </p:spPr>
      </p:pic>
      <p:sp>
        <p:nvSpPr>
          <p:cNvPr id="326" name="Shape 326"/>
          <p:cNvSpPr/>
          <p:nvPr/>
        </p:nvSpPr>
        <p:spPr>
          <a:xfrm>
            <a:off x="471465" y="4050267"/>
            <a:ext cx="8458201" cy="350663"/>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i="1">
                <a:latin typeface="Arial"/>
                <a:ea typeface="Arial"/>
                <a:cs typeface="Arial"/>
                <a:sym typeface="Arial"/>
              </a:defRPr>
            </a:lvl1pPr>
          </a:lstStyle>
          <a:p>
            <a:r>
              <a:t>Our made-up definition of Node. Yay for sounding intelligent!</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p:nvPr/>
        </p:nvSpPr>
        <p:spPr>
          <a:xfrm>
            <a:off x="-11742" y="689615"/>
            <a:ext cx="9155743" cy="5626583"/>
          </a:xfrm>
          <a:prstGeom prst="rect">
            <a:avLst/>
          </a:prstGeom>
          <a:solidFill>
            <a:srgbClr val="F2F2F2"/>
          </a:solidFill>
          <a:ln w="12700">
            <a:miter lim="400000"/>
          </a:ln>
        </p:spPr>
        <p:txBody>
          <a:bodyPr lIns="45719" rIns="45719" anchor="ctr"/>
          <a:lstStyle/>
          <a:p>
            <a:pPr algn="ctr">
              <a:defRPr>
                <a:solidFill>
                  <a:srgbClr val="FFFFFF"/>
                </a:solidFill>
                <a:latin typeface="Arial"/>
                <a:ea typeface="Arial"/>
                <a:cs typeface="Arial"/>
                <a:sym typeface="Arial"/>
              </a:defRPr>
            </a:pPr>
            <a:endParaRPr/>
          </a:p>
        </p:txBody>
      </p:sp>
      <p:sp>
        <p:nvSpPr>
          <p:cNvPr id="329" name="Shape 329"/>
          <p:cNvSpPr/>
          <p:nvPr/>
        </p:nvSpPr>
        <p:spPr>
          <a:xfrm>
            <a:off x="304800" y="914400"/>
            <a:ext cx="8686800" cy="185946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defRPr sz="2400" b="1">
                <a:latin typeface="Arial"/>
                <a:ea typeface="Arial"/>
                <a:cs typeface="Arial"/>
                <a:sym typeface="Arial"/>
              </a:defRPr>
            </a:pPr>
            <a:r>
              <a:rPr dirty="0"/>
              <a:t>Assignment</a:t>
            </a:r>
          </a:p>
          <a:p>
            <a:pPr>
              <a:defRPr sz="2400">
                <a:latin typeface="Arial"/>
                <a:ea typeface="Arial"/>
                <a:cs typeface="Arial"/>
                <a:sym typeface="Arial"/>
              </a:defRPr>
            </a:pPr>
            <a:endParaRPr dirty="0"/>
          </a:p>
          <a:p>
            <a:pPr>
              <a:defRPr sz="2400">
                <a:latin typeface="Arial"/>
                <a:ea typeface="Arial"/>
                <a:cs typeface="Arial"/>
                <a:sym typeface="Arial"/>
              </a:defRPr>
            </a:pPr>
            <a:r>
              <a:rPr dirty="0"/>
              <a:t>Take a few moments to research 5 companies that actively use NodeJS in production.</a:t>
            </a:r>
          </a:p>
        </p:txBody>
      </p:sp>
      <p:sp>
        <p:nvSpPr>
          <p:cNvPr id="330" name="Shape 330"/>
          <p:cNvSpPr/>
          <p:nvPr/>
        </p:nvSpPr>
        <p:spPr>
          <a:xfrm>
            <a:off x="304800" y="98052"/>
            <a:ext cx="5257800" cy="43706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400" b="1">
                <a:latin typeface="Arial"/>
                <a:ea typeface="Arial"/>
                <a:cs typeface="Arial"/>
                <a:sym typeface="Arial"/>
              </a:defRPr>
            </a:lvl1pPr>
          </a:lstStyle>
          <a:p>
            <a:r>
              <a:t>&gt; YOUR TURN!!</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 name="Shape 332"/>
          <p:cNvSpPr>
            <a:spLocks noGrp="1"/>
          </p:cNvSpPr>
          <p:nvPr>
            <p:ph type="title"/>
          </p:nvPr>
        </p:nvSpPr>
        <p:spPr>
          <a:prstGeom prst="rect">
            <a:avLst/>
          </a:prstGeom>
        </p:spPr>
        <p:txBody>
          <a:bodyPr/>
          <a:lstStyle/>
          <a:p>
            <a:r>
              <a:t>Why Use NodeJS as a Server?</a:t>
            </a:r>
          </a:p>
        </p:txBody>
      </p:sp>
      <p:sp>
        <p:nvSpPr>
          <p:cNvPr id="333" name="Shape 333"/>
          <p:cNvSpPr/>
          <p:nvPr/>
        </p:nvSpPr>
        <p:spPr>
          <a:xfrm>
            <a:off x="457200" y="1143001"/>
            <a:ext cx="8229600" cy="5178515"/>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28600" indent="-228600">
              <a:lnSpc>
                <a:spcPct val="90000"/>
              </a:lnSpc>
              <a:spcBef>
                <a:spcPts val="1000"/>
              </a:spcBef>
              <a:buSzPct val="100000"/>
              <a:buFont typeface="Arial"/>
              <a:buChar char="•"/>
              <a:defRPr sz="2400" b="1">
                <a:latin typeface="Arial"/>
                <a:ea typeface="Arial"/>
                <a:cs typeface="Arial"/>
                <a:sym typeface="Arial"/>
              </a:defRPr>
            </a:pPr>
            <a:r>
              <a:rPr dirty="0"/>
              <a:t>It re-uses </a:t>
            </a:r>
            <a:r>
              <a:rPr dirty="0" err="1"/>
              <a:t>Javascript</a:t>
            </a:r>
            <a:r>
              <a:rPr dirty="0"/>
              <a:t> </a:t>
            </a:r>
            <a:r>
              <a:rPr b="0" dirty="0"/>
              <a:t>– meaning a front-end </a:t>
            </a:r>
            <a:r>
              <a:rPr b="0" dirty="0" err="1"/>
              <a:t>Javascript</a:t>
            </a:r>
            <a:r>
              <a:rPr b="0" dirty="0"/>
              <a:t> developer can also build an entire server themselves</a:t>
            </a:r>
            <a:endParaRPr sz="2800" dirty="0"/>
          </a:p>
          <a:p>
            <a:pPr marL="228600" indent="-228600">
              <a:lnSpc>
                <a:spcPct val="90000"/>
              </a:lnSpc>
              <a:spcBef>
                <a:spcPts val="1000"/>
              </a:spcBef>
              <a:buSzPct val="100000"/>
              <a:buFont typeface="Arial"/>
              <a:buChar char="•"/>
              <a:defRPr sz="2400">
                <a:latin typeface="Arial"/>
                <a:ea typeface="Arial"/>
                <a:cs typeface="Arial"/>
                <a:sym typeface="Arial"/>
              </a:defRPr>
            </a:pPr>
            <a:endParaRPr sz="2800" dirty="0"/>
          </a:p>
          <a:p>
            <a:pPr marL="228600" indent="-228600">
              <a:lnSpc>
                <a:spcPct val="90000"/>
              </a:lnSpc>
              <a:spcBef>
                <a:spcPts val="1000"/>
              </a:spcBef>
              <a:buSzPct val="100000"/>
              <a:buFont typeface="Arial"/>
              <a:buChar char="•"/>
              <a:defRPr sz="2400" b="1">
                <a:latin typeface="Arial"/>
                <a:ea typeface="Arial"/>
                <a:cs typeface="Arial"/>
                <a:sym typeface="Arial"/>
              </a:defRPr>
            </a:pPr>
            <a:r>
              <a:rPr dirty="0"/>
              <a:t>It’s easily extendable. </a:t>
            </a:r>
            <a:r>
              <a:rPr b="0" dirty="0"/>
              <a:t>Numerous plugins exist to expand the capabilities of Node</a:t>
            </a:r>
            <a:endParaRPr sz="2800" dirty="0"/>
          </a:p>
          <a:p>
            <a:pPr marL="228600" indent="-228600">
              <a:lnSpc>
                <a:spcPct val="90000"/>
              </a:lnSpc>
              <a:spcBef>
                <a:spcPts val="1000"/>
              </a:spcBef>
              <a:buSzPct val="100000"/>
              <a:buFont typeface="Arial"/>
              <a:buChar char="•"/>
              <a:defRPr sz="2400">
                <a:latin typeface="Arial"/>
                <a:ea typeface="Arial"/>
                <a:cs typeface="Arial"/>
                <a:sym typeface="Arial"/>
              </a:defRPr>
            </a:pPr>
            <a:endParaRPr sz="2800" dirty="0"/>
          </a:p>
          <a:p>
            <a:pPr marL="228600" indent="-228600">
              <a:lnSpc>
                <a:spcPct val="90000"/>
              </a:lnSpc>
              <a:spcBef>
                <a:spcPts val="1000"/>
              </a:spcBef>
              <a:buSzPct val="100000"/>
              <a:buFont typeface="Arial"/>
              <a:buChar char="•"/>
              <a:defRPr sz="2400" b="1">
                <a:latin typeface="Arial"/>
                <a:ea typeface="Arial"/>
                <a:cs typeface="Arial"/>
                <a:sym typeface="Arial"/>
              </a:defRPr>
            </a:pPr>
            <a:r>
              <a:rPr dirty="0"/>
              <a:t> Fast-implementation, </a:t>
            </a:r>
            <a:r>
              <a:rPr b="0" dirty="0"/>
              <a:t>which allows for the creation of an entire working server with only a few lines of code.</a:t>
            </a:r>
            <a:endParaRPr sz="2800" dirty="0"/>
          </a:p>
          <a:p>
            <a:pPr marL="228600" indent="-228600">
              <a:lnSpc>
                <a:spcPct val="90000"/>
              </a:lnSpc>
              <a:spcBef>
                <a:spcPts val="1000"/>
              </a:spcBef>
              <a:buSzPct val="100000"/>
              <a:buFont typeface="Arial"/>
              <a:buChar char="•"/>
              <a:defRPr sz="2400" b="1">
                <a:latin typeface="Arial"/>
                <a:ea typeface="Arial"/>
                <a:cs typeface="Arial"/>
                <a:sym typeface="Arial"/>
              </a:defRPr>
            </a:pPr>
            <a:endParaRPr sz="2800" dirty="0"/>
          </a:p>
          <a:p>
            <a:pPr marL="228600" indent="-228600">
              <a:lnSpc>
                <a:spcPct val="90000"/>
              </a:lnSpc>
              <a:spcBef>
                <a:spcPts val="1000"/>
              </a:spcBef>
              <a:buSzPct val="100000"/>
              <a:buFont typeface="Arial"/>
              <a:buChar char="•"/>
              <a:defRPr sz="2400" b="1">
                <a:latin typeface="Arial"/>
                <a:ea typeface="Arial"/>
                <a:cs typeface="Arial"/>
                <a:sym typeface="Arial"/>
              </a:defRPr>
            </a:pPr>
            <a:r>
              <a:rPr dirty="0"/>
              <a:t>Single-Threaded </a:t>
            </a:r>
            <a:r>
              <a:rPr lang="en-US" sz="2400" dirty="0">
                <a:sym typeface="Arial"/>
              </a:rPr>
              <a:t>Asynchronous</a:t>
            </a:r>
            <a:r>
              <a:rPr dirty="0"/>
              <a:t> Model </a:t>
            </a:r>
            <a:r>
              <a:rPr b="0" dirty="0"/>
              <a:t>– meaning it can handle multiple requests simultaneously and not get bottlenecked. </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Shape 335"/>
          <p:cNvSpPr>
            <a:spLocks noGrp="1"/>
          </p:cNvSpPr>
          <p:nvPr>
            <p:ph type="title"/>
          </p:nvPr>
        </p:nvSpPr>
        <p:spPr>
          <a:prstGeom prst="rect">
            <a:avLst/>
          </a:prstGeom>
        </p:spPr>
        <p:txBody>
          <a:bodyPr/>
          <a:lstStyle/>
          <a:p>
            <a:r>
              <a:t>Syncrononous Threading</a:t>
            </a:r>
          </a:p>
        </p:txBody>
      </p:sp>
      <p:pic>
        <p:nvPicPr>
          <p:cNvPr id="336" name="image16.png"/>
          <p:cNvPicPr>
            <a:picLocks noChangeAspect="1"/>
          </p:cNvPicPr>
          <p:nvPr/>
        </p:nvPicPr>
        <p:blipFill>
          <a:blip r:embed="rId2">
            <a:extLst/>
          </a:blip>
          <a:stretch>
            <a:fillRect/>
          </a:stretch>
        </p:blipFill>
        <p:spPr>
          <a:xfrm>
            <a:off x="115349" y="758726"/>
            <a:ext cx="9055225" cy="4572001"/>
          </a:xfrm>
          <a:prstGeom prst="rect">
            <a:avLst/>
          </a:prstGeom>
          <a:ln w="12700">
            <a:miter lim="400000"/>
          </a:ln>
        </p:spPr>
      </p:pic>
      <p:sp>
        <p:nvSpPr>
          <p:cNvPr id="337" name="Shape 337"/>
          <p:cNvSpPr/>
          <p:nvPr/>
        </p:nvSpPr>
        <p:spPr>
          <a:xfrm>
            <a:off x="115350" y="5401269"/>
            <a:ext cx="8990550" cy="884063"/>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lgn="ctr">
              <a:defRPr b="1" i="1">
                <a:latin typeface="Arial"/>
                <a:ea typeface="Arial"/>
                <a:cs typeface="Arial"/>
                <a:sym typeface="Arial"/>
              </a:defRPr>
            </a:pPr>
            <a:r>
              <a:t>In traditional synchronous threading, </a:t>
            </a:r>
            <a:r>
              <a:rPr u="sng"/>
              <a:t>each request requires its own thread</a:t>
            </a:r>
            <a:r>
              <a:t>. No other request can pass through that thread until complete. Since there is a limited pool of threads, </a:t>
            </a:r>
            <a:r>
              <a:rPr u="sng"/>
              <a:t>this can create bottlenecks. </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Shape 339"/>
          <p:cNvSpPr>
            <a:spLocks noGrp="1"/>
          </p:cNvSpPr>
          <p:nvPr>
            <p:ph type="title"/>
          </p:nvPr>
        </p:nvSpPr>
        <p:spPr>
          <a:prstGeom prst="rect">
            <a:avLst/>
          </a:prstGeom>
        </p:spPr>
        <p:txBody>
          <a:bodyPr/>
          <a:lstStyle>
            <a:lvl1pPr>
              <a:defRPr sz="2100"/>
            </a:lvl1pPr>
          </a:lstStyle>
          <a:p>
            <a:r>
              <a:t>Asynchronous Threading (Node Way)</a:t>
            </a:r>
          </a:p>
        </p:txBody>
      </p:sp>
      <p:pic>
        <p:nvPicPr>
          <p:cNvPr id="340" name="image17.png"/>
          <p:cNvPicPr>
            <a:picLocks noChangeAspect="1"/>
          </p:cNvPicPr>
          <p:nvPr/>
        </p:nvPicPr>
        <p:blipFill>
          <a:blip r:embed="rId2">
            <a:extLst/>
          </a:blip>
          <a:stretch>
            <a:fillRect/>
          </a:stretch>
        </p:blipFill>
        <p:spPr>
          <a:xfrm>
            <a:off x="293509" y="679253"/>
            <a:ext cx="8697095" cy="4419601"/>
          </a:xfrm>
          <a:prstGeom prst="rect">
            <a:avLst/>
          </a:prstGeom>
          <a:ln w="12700">
            <a:miter lim="400000"/>
          </a:ln>
        </p:spPr>
      </p:pic>
      <p:sp>
        <p:nvSpPr>
          <p:cNvPr id="341" name="Shape 341"/>
          <p:cNvSpPr/>
          <p:nvPr/>
        </p:nvSpPr>
        <p:spPr>
          <a:xfrm>
            <a:off x="115350" y="5098853"/>
            <a:ext cx="8990550" cy="1150763"/>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lgn="ctr">
              <a:defRPr b="1" i="1">
                <a:latin typeface="Arial"/>
                <a:ea typeface="Arial"/>
                <a:cs typeface="Arial"/>
                <a:sym typeface="Arial"/>
              </a:defRPr>
            </a:pPr>
            <a:r>
              <a:rPr dirty="0"/>
              <a:t>In Node-based asynchronous threading, a single thread is used throughout. Each thread is “put to the side” using callbacks and responded to when ready. Because of this, there is </a:t>
            </a:r>
            <a:r>
              <a:rPr u="sng" dirty="0"/>
              <a:t>no limit on the number of requests </a:t>
            </a:r>
            <a:r>
              <a:rPr dirty="0"/>
              <a:t>that can be responded to and there is </a:t>
            </a:r>
            <a:r>
              <a:rPr u="sng" dirty="0"/>
              <a:t>no bottleneck</a:t>
            </a:r>
            <a:r>
              <a:rPr dirty="0"/>
              <a:t>. </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Shape 343"/>
          <p:cNvSpPr>
            <a:spLocks noGrp="1"/>
          </p:cNvSpPr>
          <p:nvPr>
            <p:ph type="title"/>
          </p:nvPr>
        </p:nvSpPr>
        <p:spPr>
          <a:prstGeom prst="rect">
            <a:avLst/>
          </a:prstGeom>
        </p:spPr>
        <p:txBody>
          <a:bodyPr/>
          <a:lstStyle/>
          <a:p>
            <a:r>
              <a:t>Coding Time!</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a:spLocks noGrp="1"/>
          </p:cNvSpPr>
          <p:nvPr>
            <p:ph type="title"/>
          </p:nvPr>
        </p:nvSpPr>
        <p:spPr>
          <a:prstGeom prst="rect">
            <a:avLst/>
          </a:prstGeom>
        </p:spPr>
        <p:txBody>
          <a:bodyPr/>
          <a:lstStyle/>
          <a:p>
            <a:r>
              <a:t>Homework!</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p:nvPr/>
        </p:nvSpPr>
        <p:spPr>
          <a:xfrm>
            <a:off x="304799" y="98052"/>
            <a:ext cx="4076703" cy="43706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400" b="1">
                <a:latin typeface="Arial"/>
                <a:ea typeface="Arial"/>
                <a:cs typeface="Arial"/>
                <a:sym typeface="Arial"/>
              </a:defRPr>
            </a:lvl1pPr>
          </a:lstStyle>
          <a:p>
            <a:r>
              <a:t>Instructor’s Feedback</a:t>
            </a:r>
          </a:p>
        </p:txBody>
      </p:sp>
      <p:pic>
        <p:nvPicPr>
          <p:cNvPr id="250" name="image7.gif" descr="http://static1.gamespot.com/uploads/original/255/2550934/2810668-4705265834-mind-.gif"/>
          <p:cNvPicPr>
            <a:picLocks/>
          </p:cNvPicPr>
          <p:nvPr/>
        </p:nvPicPr>
        <p:blipFill>
          <a:blip r:embed="rId2">
            <a:extLst/>
          </a:blip>
          <a:stretch>
            <a:fillRect/>
          </a:stretch>
        </p:blipFill>
        <p:spPr>
          <a:xfrm>
            <a:off x="897342" y="783752"/>
            <a:ext cx="7425513" cy="4943273"/>
          </a:xfrm>
          <a:prstGeom prst="rect">
            <a:avLst/>
          </a:prstGeom>
          <a:ln w="12700">
            <a:miter lim="400000"/>
          </a:ln>
        </p:spPr>
      </p:pic>
      <p:sp>
        <p:nvSpPr>
          <p:cNvPr id="251" name="Shape 251"/>
          <p:cNvSpPr/>
          <p:nvPr/>
        </p:nvSpPr>
        <p:spPr>
          <a:xfrm>
            <a:off x="304799" y="5821162"/>
            <a:ext cx="8610601" cy="503910"/>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lgn="ctr" defTabSz="685800">
              <a:spcBef>
                <a:spcPts val="500"/>
              </a:spcBef>
              <a:defRPr sz="2200" b="1">
                <a:latin typeface="Arial"/>
                <a:ea typeface="Arial"/>
                <a:cs typeface="Arial"/>
                <a:sym typeface="Arial"/>
              </a:defRPr>
            </a:lvl1pPr>
          </a:lstStyle>
          <a:p>
            <a:r>
              <a:t>Seriously, mind-blown.</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p:cNvSpPr>
          <p:nvPr>
            <p:ph type="title"/>
          </p:nvPr>
        </p:nvSpPr>
        <p:spPr>
          <a:prstGeom prst="rect">
            <a:avLst/>
          </a:prstGeom>
        </p:spPr>
        <p:txBody>
          <a:bodyPr/>
          <a:lstStyle/>
          <a:p>
            <a:r>
              <a:t>A Little Perspective</a:t>
            </a:r>
          </a:p>
        </p:txBody>
      </p:sp>
      <p:sp>
        <p:nvSpPr>
          <p:cNvPr id="254" name="Shape 254"/>
          <p:cNvSpPr/>
          <p:nvPr/>
        </p:nvSpPr>
        <p:spPr>
          <a:xfrm>
            <a:off x="381000" y="2848856"/>
            <a:ext cx="8610600" cy="1039262"/>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lvl1pPr algn="ctr" defTabSz="685800">
              <a:lnSpc>
                <a:spcPct val="80000"/>
              </a:lnSpc>
              <a:defRPr sz="3700" b="1" i="1">
                <a:latin typeface="Arial"/>
                <a:ea typeface="Arial"/>
                <a:cs typeface="Arial"/>
                <a:sym typeface="Arial"/>
              </a:defRPr>
            </a:lvl1pPr>
          </a:lstStyle>
          <a:p>
            <a:r>
              <a:rPr dirty="0"/>
              <a:t>Last time I said this you barely knew what a “</a:t>
            </a:r>
            <a:r>
              <a:rPr lang="en-US" dirty="0"/>
              <a:t>variable</a:t>
            </a:r>
            <a:r>
              <a:rPr dirty="0"/>
              <a:t>” was.</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Shape 256"/>
          <p:cNvSpPr/>
          <p:nvPr/>
        </p:nvSpPr>
        <p:spPr>
          <a:xfrm>
            <a:off x="304799" y="98052"/>
            <a:ext cx="4076703" cy="43706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400" b="1">
                <a:latin typeface="Arial"/>
                <a:ea typeface="Arial"/>
                <a:cs typeface="Arial"/>
                <a:sym typeface="Arial"/>
              </a:defRPr>
            </a:lvl1pPr>
          </a:lstStyle>
          <a:p>
            <a:r>
              <a:t>Specifically…</a:t>
            </a:r>
          </a:p>
        </p:txBody>
      </p:sp>
      <p:sp>
        <p:nvSpPr>
          <p:cNvPr id="257" name="Shape 257"/>
          <p:cNvSpPr/>
          <p:nvPr/>
        </p:nvSpPr>
        <p:spPr>
          <a:xfrm>
            <a:off x="304799" y="762000"/>
            <a:ext cx="8740776" cy="3775360"/>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p>
            <a:pPr defTabSz="685800">
              <a:spcBef>
                <a:spcPts val="500"/>
              </a:spcBef>
              <a:defRPr sz="2200" b="1">
                <a:latin typeface="Arial"/>
                <a:ea typeface="Arial"/>
                <a:cs typeface="Arial"/>
                <a:sym typeface="Arial"/>
              </a:defRPr>
            </a:pPr>
            <a:r>
              <a:rPr dirty="0"/>
              <a:t>Things I’ve noticed people doing </a:t>
            </a:r>
            <a:r>
              <a:rPr i="1" u="sng" dirty="0"/>
              <a:t>incredibly</a:t>
            </a:r>
            <a:r>
              <a:rPr dirty="0"/>
              <a:t> well:</a:t>
            </a:r>
            <a:endParaRPr sz="2400" dirty="0"/>
          </a:p>
          <a:p>
            <a:pPr marL="257175" indent="-257175" defTabSz="685800">
              <a:spcBef>
                <a:spcPts val="500"/>
              </a:spcBef>
              <a:buSzPct val="100000"/>
              <a:buFont typeface="Arial"/>
              <a:buChar char="•"/>
              <a:defRPr sz="2200" b="1">
                <a:latin typeface="Arial"/>
                <a:ea typeface="Arial"/>
                <a:cs typeface="Arial"/>
                <a:sym typeface="Arial"/>
              </a:defRPr>
            </a:pPr>
            <a:endParaRPr sz="2400" dirty="0"/>
          </a:p>
          <a:p>
            <a:pPr marL="257175" indent="-257175" defTabSz="685800">
              <a:spcBef>
                <a:spcPts val="500"/>
              </a:spcBef>
              <a:buSzPct val="100000"/>
              <a:buFont typeface="Arial"/>
              <a:buChar char="•"/>
              <a:defRPr sz="2200">
                <a:latin typeface="Arial"/>
                <a:ea typeface="Arial"/>
                <a:cs typeface="Arial"/>
                <a:sym typeface="Arial"/>
              </a:defRPr>
            </a:pPr>
            <a:r>
              <a:rPr dirty="0"/>
              <a:t>Stunning front-end</a:t>
            </a:r>
            <a:r>
              <a:rPr lang="en-US" dirty="0"/>
              <a:t> and API integrations</a:t>
            </a:r>
            <a:endParaRPr sz="2400" dirty="0"/>
          </a:p>
          <a:p>
            <a:pPr marL="257175" indent="-257175" defTabSz="685800">
              <a:spcBef>
                <a:spcPts val="500"/>
              </a:spcBef>
              <a:buSzPct val="100000"/>
              <a:buFont typeface="Arial"/>
              <a:buChar char="•"/>
              <a:defRPr sz="2200" b="1">
                <a:latin typeface="Arial"/>
                <a:ea typeface="Arial"/>
                <a:cs typeface="Arial"/>
                <a:sym typeface="Arial"/>
              </a:defRPr>
            </a:pPr>
            <a:endParaRPr sz="2400" dirty="0"/>
          </a:p>
          <a:p>
            <a:pPr marL="257175" indent="-257175" defTabSz="685800">
              <a:spcBef>
                <a:spcPts val="500"/>
              </a:spcBef>
              <a:buSzPct val="100000"/>
              <a:buFont typeface="Arial"/>
              <a:buChar char="•"/>
              <a:defRPr sz="2200">
                <a:latin typeface="Arial"/>
                <a:ea typeface="Arial"/>
                <a:cs typeface="Arial"/>
                <a:sym typeface="Arial"/>
              </a:defRPr>
            </a:pPr>
            <a:r>
              <a:rPr dirty="0"/>
              <a:t>Amazing execution of challenging concepts </a:t>
            </a:r>
            <a:r>
              <a:rPr sz="1800" dirty="0"/>
              <a:t>(no one took the easy road)</a:t>
            </a:r>
          </a:p>
          <a:p>
            <a:pPr marL="257175" indent="-257175" defTabSz="685800">
              <a:spcBef>
                <a:spcPts val="500"/>
              </a:spcBef>
              <a:buSzPct val="100000"/>
              <a:buFont typeface="Arial"/>
              <a:buChar char="•"/>
              <a:defRPr sz="2200">
                <a:latin typeface="Arial"/>
                <a:ea typeface="Arial"/>
                <a:cs typeface="Arial"/>
                <a:sym typeface="Arial"/>
              </a:defRPr>
            </a:pPr>
            <a:endParaRPr sz="1800" dirty="0"/>
          </a:p>
          <a:p>
            <a:pPr marL="257175" indent="-257175" defTabSz="685800">
              <a:spcBef>
                <a:spcPts val="500"/>
              </a:spcBef>
              <a:buSzPct val="100000"/>
              <a:buFont typeface="Arial"/>
              <a:buChar char="•"/>
              <a:defRPr sz="2200">
                <a:latin typeface="Arial"/>
                <a:ea typeface="Arial"/>
                <a:cs typeface="Arial"/>
                <a:sym typeface="Arial"/>
              </a:defRPr>
            </a:pPr>
            <a:r>
              <a:rPr dirty="0"/>
              <a:t>Fantastic explanations of your code and technology</a:t>
            </a:r>
            <a:endParaRPr sz="2400" dirty="0"/>
          </a:p>
          <a:p>
            <a:pPr marL="257175" indent="-257175" defTabSz="685800">
              <a:spcBef>
                <a:spcPts val="500"/>
              </a:spcBef>
              <a:buSzPct val="100000"/>
              <a:buFont typeface="Arial"/>
              <a:buChar char="•"/>
              <a:defRPr sz="2200">
                <a:latin typeface="Arial"/>
                <a:ea typeface="Arial"/>
                <a:cs typeface="Arial"/>
                <a:sym typeface="Arial"/>
              </a:defRPr>
            </a:pPr>
            <a:endParaRPr sz="2400" dirty="0"/>
          </a:p>
          <a:p>
            <a:pPr marL="257175" indent="-257175" defTabSz="685800">
              <a:spcBef>
                <a:spcPts val="500"/>
              </a:spcBef>
              <a:buSzPct val="100000"/>
              <a:buFont typeface="Arial"/>
              <a:buChar char="•"/>
              <a:defRPr sz="2200">
                <a:latin typeface="Arial"/>
                <a:ea typeface="Arial"/>
                <a:cs typeface="Arial"/>
                <a:sym typeface="Arial"/>
              </a:defRPr>
            </a:pPr>
            <a:r>
              <a:rPr dirty="0"/>
              <a:t>And basically everything. </a:t>
            </a:r>
            <a:endParaRPr sz="2400" dirty="0"/>
          </a:p>
        </p:txBody>
      </p:sp>
      <p:sp>
        <p:nvSpPr>
          <p:cNvPr id="258" name="Shape 258"/>
          <p:cNvSpPr/>
          <p:nvPr/>
        </p:nvSpPr>
        <p:spPr>
          <a:xfrm>
            <a:off x="533400" y="5142563"/>
            <a:ext cx="8229600" cy="792670"/>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lnSpcReduction="10000"/>
          </a:bodyPr>
          <a:lstStyle/>
          <a:p>
            <a:pPr algn="ctr" defTabSz="685800">
              <a:defRPr sz="2400" b="1" i="1">
                <a:latin typeface="Arial"/>
                <a:ea typeface="Arial"/>
                <a:cs typeface="Arial"/>
                <a:sym typeface="Arial"/>
              </a:defRPr>
            </a:pPr>
            <a:r>
              <a:t>Seriously. </a:t>
            </a:r>
            <a:br/>
            <a:r>
              <a:t>Put the GitHub code on your LinkedIn profiles</a:t>
            </a:r>
          </a:p>
        </p:txBody>
      </p:sp>
      <p:sp>
        <p:nvSpPr>
          <p:cNvPr id="259" name="Shape 259"/>
          <p:cNvSpPr/>
          <p:nvPr/>
        </p:nvSpPr>
        <p:spPr>
          <a:xfrm>
            <a:off x="457199" y="5046752"/>
            <a:ext cx="8577945" cy="1125448"/>
          </a:xfrm>
          <a:prstGeom prst="rect">
            <a:avLst/>
          </a:prstGeom>
          <a:ln w="12700">
            <a:solidFill>
              <a:srgbClr val="42719B"/>
            </a:solidFill>
            <a:miter/>
          </a:ln>
        </p:spPr>
        <p:txBody>
          <a:bodyPr lIns="45719" rIns="45719" anchor="ctr"/>
          <a:lstStyle/>
          <a:p>
            <a:pPr algn="ctr">
              <a:defRPr>
                <a:solidFill>
                  <a:srgbClr val="FFFFFF"/>
                </a:solidFill>
              </a:defRPr>
            </a:pPr>
            <a:endParaRP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Shape 261"/>
          <p:cNvSpPr/>
          <p:nvPr/>
        </p:nvSpPr>
        <p:spPr>
          <a:xfrm>
            <a:off x="304799" y="98052"/>
            <a:ext cx="4076703" cy="43706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400" b="1">
                <a:latin typeface="Arial"/>
                <a:ea typeface="Arial"/>
                <a:cs typeface="Arial"/>
                <a:sym typeface="Arial"/>
              </a:defRPr>
            </a:lvl1pPr>
          </a:lstStyle>
          <a:p>
            <a:r>
              <a:t>Next Steps…</a:t>
            </a:r>
          </a:p>
        </p:txBody>
      </p:sp>
      <p:sp>
        <p:nvSpPr>
          <p:cNvPr id="262" name="Shape 262"/>
          <p:cNvSpPr/>
          <p:nvPr/>
        </p:nvSpPr>
        <p:spPr>
          <a:xfrm>
            <a:off x="304799" y="762000"/>
            <a:ext cx="8740776" cy="4531519"/>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p>
            <a:pPr defTabSz="685800">
              <a:spcBef>
                <a:spcPts val="500"/>
              </a:spcBef>
              <a:defRPr sz="2200" b="1">
                <a:latin typeface="Arial"/>
                <a:ea typeface="Arial"/>
                <a:cs typeface="Arial"/>
                <a:sym typeface="Arial"/>
              </a:defRPr>
            </a:pPr>
            <a:r>
              <a:t>Close out your projects well!</a:t>
            </a:r>
            <a:endParaRPr sz="2400"/>
          </a:p>
          <a:p>
            <a:pPr marL="257175" indent="-257175" defTabSz="685800">
              <a:spcBef>
                <a:spcPts val="500"/>
              </a:spcBef>
              <a:buSzPct val="100000"/>
              <a:buFont typeface="Arial"/>
              <a:buChar char="•"/>
              <a:defRPr sz="2200">
                <a:latin typeface="Arial"/>
                <a:ea typeface="Arial"/>
                <a:cs typeface="Arial"/>
                <a:sym typeface="Arial"/>
              </a:defRPr>
            </a:pPr>
            <a:r>
              <a:t>Create README’s for your code on GitHub</a:t>
            </a:r>
            <a:endParaRPr sz="2400"/>
          </a:p>
          <a:p>
            <a:pPr marL="257175" indent="-257175" defTabSz="685800">
              <a:spcBef>
                <a:spcPts val="500"/>
              </a:spcBef>
              <a:buSzPct val="100000"/>
              <a:buFont typeface="Arial"/>
              <a:buChar char="•"/>
              <a:defRPr sz="2200">
                <a:latin typeface="Arial"/>
                <a:ea typeface="Arial"/>
                <a:cs typeface="Arial"/>
                <a:sym typeface="Arial"/>
              </a:defRPr>
            </a:pPr>
            <a:endParaRPr sz="2400"/>
          </a:p>
          <a:p>
            <a:pPr marL="257175" indent="-257175" defTabSz="685800">
              <a:spcBef>
                <a:spcPts val="500"/>
              </a:spcBef>
              <a:buSzPct val="100000"/>
              <a:buFont typeface="Arial"/>
              <a:buChar char="•"/>
              <a:defRPr sz="2200">
                <a:latin typeface="Arial"/>
                <a:ea typeface="Arial"/>
                <a:cs typeface="Arial"/>
                <a:sym typeface="Arial"/>
              </a:defRPr>
            </a:pPr>
            <a:r>
              <a:t>Use a custom domain URL</a:t>
            </a:r>
            <a:endParaRPr sz="2400"/>
          </a:p>
          <a:p>
            <a:pPr marL="257175" indent="-257175" defTabSz="685800">
              <a:spcBef>
                <a:spcPts val="500"/>
              </a:spcBef>
              <a:buSzPct val="100000"/>
              <a:buFont typeface="Arial"/>
              <a:buChar char="•"/>
              <a:defRPr sz="2200">
                <a:latin typeface="Arial"/>
                <a:ea typeface="Arial"/>
                <a:cs typeface="Arial"/>
                <a:sym typeface="Arial"/>
              </a:defRPr>
            </a:pPr>
            <a:endParaRPr sz="2400"/>
          </a:p>
          <a:p>
            <a:pPr marL="257175" indent="-257175" defTabSz="685800">
              <a:spcBef>
                <a:spcPts val="500"/>
              </a:spcBef>
              <a:buSzPct val="100000"/>
              <a:buFont typeface="Arial"/>
              <a:buChar char="•"/>
              <a:defRPr sz="2200">
                <a:latin typeface="Arial"/>
                <a:ea typeface="Arial"/>
                <a:cs typeface="Arial"/>
                <a:sym typeface="Arial"/>
              </a:defRPr>
            </a:pPr>
            <a:r>
              <a:t>Create default, working “test cases”</a:t>
            </a:r>
            <a:endParaRPr sz="2400"/>
          </a:p>
          <a:p>
            <a:pPr marL="257175" indent="-257175" defTabSz="685800">
              <a:spcBef>
                <a:spcPts val="500"/>
              </a:spcBef>
              <a:buSzPct val="100000"/>
              <a:buFont typeface="Arial"/>
              <a:buChar char="•"/>
              <a:defRPr sz="2200">
                <a:latin typeface="Arial"/>
                <a:ea typeface="Arial"/>
                <a:cs typeface="Arial"/>
                <a:sym typeface="Arial"/>
              </a:defRPr>
            </a:pPr>
            <a:endParaRPr sz="2400"/>
          </a:p>
          <a:p>
            <a:pPr marL="257175" indent="-257175" defTabSz="685800">
              <a:spcBef>
                <a:spcPts val="500"/>
              </a:spcBef>
              <a:buSzPct val="100000"/>
              <a:buFont typeface="Arial"/>
              <a:buChar char="•"/>
              <a:defRPr sz="2200">
                <a:latin typeface="Arial"/>
                <a:ea typeface="Arial"/>
                <a:cs typeface="Arial"/>
                <a:sym typeface="Arial"/>
              </a:defRPr>
            </a:pPr>
            <a:r>
              <a:t>Consider writing a blog article / video that builds from scratch</a:t>
            </a:r>
            <a:endParaRPr sz="2400"/>
          </a:p>
          <a:p>
            <a:pPr marL="257175" indent="-257175" defTabSz="685800">
              <a:spcBef>
                <a:spcPts val="500"/>
              </a:spcBef>
              <a:buSzPct val="100000"/>
              <a:buFont typeface="Arial"/>
              <a:buChar char="•"/>
              <a:defRPr sz="2200">
                <a:latin typeface="Arial"/>
                <a:ea typeface="Arial"/>
                <a:cs typeface="Arial"/>
                <a:sym typeface="Arial"/>
              </a:defRPr>
            </a:pPr>
            <a:endParaRPr sz="2400"/>
          </a:p>
          <a:p>
            <a:pPr marL="257175" indent="-257175" defTabSz="685800">
              <a:spcBef>
                <a:spcPts val="500"/>
              </a:spcBef>
              <a:buSzPct val="100000"/>
              <a:buFont typeface="Arial"/>
              <a:buChar char="•"/>
              <a:defRPr sz="2200">
                <a:latin typeface="Arial"/>
                <a:ea typeface="Arial"/>
                <a:cs typeface="Arial"/>
                <a:sym typeface="Arial"/>
              </a:defRPr>
            </a:pPr>
            <a:r>
              <a:t>Fork / Star other people’s code</a:t>
            </a:r>
            <a:endParaRPr sz="2400"/>
          </a:p>
        </p:txBody>
      </p:sp>
      <p:sp>
        <p:nvSpPr>
          <p:cNvPr id="263" name="Shape 263"/>
          <p:cNvSpPr/>
          <p:nvPr/>
        </p:nvSpPr>
        <p:spPr>
          <a:xfrm>
            <a:off x="533400" y="5053663"/>
            <a:ext cx="8229600" cy="970470"/>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lnSpcReduction="10000"/>
          </a:bodyPr>
          <a:lstStyle/>
          <a:p>
            <a:pPr algn="ctr" defTabSz="685800">
              <a:defRPr sz="3600" b="1" i="1">
                <a:latin typeface="Arial"/>
                <a:ea typeface="Arial"/>
                <a:cs typeface="Arial"/>
                <a:sym typeface="Arial"/>
              </a:defRPr>
            </a:pPr>
            <a:r>
              <a:t>And seriously. </a:t>
            </a:r>
            <a:br/>
            <a:r>
              <a:rPr sz="2400"/>
              <a:t>Put the GitHub code on your LinkedIn profiles</a:t>
            </a:r>
          </a:p>
        </p:txBody>
      </p:sp>
      <p:sp>
        <p:nvSpPr>
          <p:cNvPr id="264" name="Shape 264"/>
          <p:cNvSpPr/>
          <p:nvPr/>
        </p:nvSpPr>
        <p:spPr>
          <a:xfrm>
            <a:off x="457199" y="5105400"/>
            <a:ext cx="8577945" cy="1125448"/>
          </a:xfrm>
          <a:prstGeom prst="rect">
            <a:avLst/>
          </a:prstGeom>
          <a:ln w="12700">
            <a:solidFill>
              <a:srgbClr val="42719B"/>
            </a:solidFill>
            <a:miter/>
          </a:ln>
        </p:spPr>
        <p:txBody>
          <a:bodyPr lIns="45719" rIns="45719" anchor="ctr"/>
          <a:lstStyle/>
          <a:p>
            <a:pPr algn="ctr">
              <a:defRPr>
                <a:solidFill>
                  <a:srgbClr val="FFFFFF"/>
                </a:solidFill>
              </a:defRPr>
            </a:pPr>
            <a:endParaRP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Shape 266"/>
          <p:cNvSpPr>
            <a:spLocks noGrp="1"/>
          </p:cNvSpPr>
          <p:nvPr>
            <p:ph type="title"/>
          </p:nvPr>
        </p:nvSpPr>
        <p:spPr>
          <a:prstGeom prst="rect">
            <a:avLst/>
          </a:prstGeom>
        </p:spPr>
        <p:txBody>
          <a:bodyPr/>
          <a:lstStyle/>
          <a:p>
            <a:r>
              <a:t>The Mystery of “Backend”</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Shape 268"/>
          <p:cNvSpPr>
            <a:spLocks noGrp="1"/>
          </p:cNvSpPr>
          <p:nvPr>
            <p:ph type="title"/>
          </p:nvPr>
        </p:nvSpPr>
        <p:spPr>
          <a:xfrm>
            <a:off x="133164" y="0"/>
            <a:ext cx="2020073" cy="653856"/>
          </a:xfrm>
          <a:prstGeom prst="rect">
            <a:avLst/>
          </a:prstGeom>
        </p:spPr>
        <p:txBody>
          <a:bodyPr/>
          <a:lstStyle/>
          <a:p>
            <a:r>
              <a:rPr dirty="0"/>
              <a:t>FOCUS!</a:t>
            </a:r>
          </a:p>
        </p:txBody>
      </p:sp>
      <p:sp>
        <p:nvSpPr>
          <p:cNvPr id="269" name="Shape 269"/>
          <p:cNvSpPr/>
          <p:nvPr/>
        </p:nvSpPr>
        <p:spPr>
          <a:xfrm>
            <a:off x="1423301" y="5486400"/>
            <a:ext cx="6449813" cy="62175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lgn="ctr">
              <a:defRPr sz="3800" b="1" i="1">
                <a:latin typeface="Arial"/>
                <a:ea typeface="Arial"/>
                <a:cs typeface="Arial"/>
                <a:sym typeface="Arial"/>
              </a:defRPr>
            </a:lvl1pPr>
          </a:lstStyle>
          <a:p>
            <a:r>
              <a:t>This next stuff is important!</a:t>
            </a:r>
          </a:p>
        </p:txBody>
      </p:sp>
      <p:pic>
        <p:nvPicPr>
          <p:cNvPr id="3" name="Picture 2">
            <a:extLst>
              <a:ext uri="{FF2B5EF4-FFF2-40B4-BE49-F238E27FC236}">
                <a16:creationId xmlns:a16="http://schemas.microsoft.com/office/drawing/2014/main" id="{D36A81F6-6695-4214-A43E-C989DB1E71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200" y="923278"/>
            <a:ext cx="6848963" cy="456312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Shape 272"/>
          <p:cNvSpPr>
            <a:spLocks noGrp="1"/>
          </p:cNvSpPr>
          <p:nvPr>
            <p:ph type="title"/>
          </p:nvPr>
        </p:nvSpPr>
        <p:spPr>
          <a:prstGeom prst="rect">
            <a:avLst/>
          </a:prstGeom>
        </p:spPr>
        <p:txBody>
          <a:bodyPr/>
          <a:lstStyle/>
          <a:p>
            <a:r>
              <a:t>Full-Stack Development?</a:t>
            </a:r>
          </a:p>
        </p:txBody>
      </p:sp>
      <p:pic>
        <p:nvPicPr>
          <p:cNvPr id="3" name="Picture 2">
            <a:extLst>
              <a:ext uri="{FF2B5EF4-FFF2-40B4-BE49-F238E27FC236}">
                <a16:creationId xmlns:a16="http://schemas.microsoft.com/office/drawing/2014/main" id="{17D78B02-F46C-47D6-A8C2-FA6991CB72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0401" y="790112"/>
            <a:ext cx="5497220" cy="54972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sld>
</file>

<file path=ppt/theme/theme1.xml><?xml version="1.0" encoding="utf-8"?>
<a:theme xmlns:a="http://schemas.openxmlformats.org/drawingml/2006/main" name="1_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Zen_of_Coding" id="{87602CDD-0462-F346-8F62-CCB9F24D482F}" vid="{D140266A-C4E2-8544-B29C-B3C9A1ADCCE6}"/>
    </a:ext>
  </a:extLst>
</a:theme>
</file>

<file path=ppt/theme/theme2.xml><?xml version="1.0" encoding="utf-8"?>
<a:theme xmlns:a="http://schemas.openxmlformats.org/drawingml/2006/main" name="UCF - Theme">
  <a:themeElements>
    <a:clrScheme name="UCF -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UCF - Theme">
      <a:majorFont>
        <a:latin typeface="Calibri"/>
        <a:ea typeface="Calibri"/>
        <a:cs typeface="Calibri"/>
      </a:majorFont>
      <a:minorFont>
        <a:latin typeface="Helvetica"/>
        <a:ea typeface="Helvetica"/>
        <a:cs typeface="Helvetica"/>
      </a:minorFont>
    </a:fontScheme>
    <a:fmtScheme name="UCF -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1365</TotalTime>
  <Words>824</Words>
  <Application>Microsoft Macintosh PowerPoint</Application>
  <PresentationFormat>On-screen Show (4:3)</PresentationFormat>
  <Paragraphs>107</Paragraphs>
  <Slides>29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1_Unbranded</vt:lpstr>
      <vt:lpstr>Know Thy Node</vt:lpstr>
      <vt:lpstr>Project Week</vt:lpstr>
      <vt:lpstr>PowerPoint Presentation</vt:lpstr>
      <vt:lpstr>A Little Perspective</vt:lpstr>
      <vt:lpstr>PowerPoint Presentation</vt:lpstr>
      <vt:lpstr>PowerPoint Presentation</vt:lpstr>
      <vt:lpstr>The Mystery of “Backend”</vt:lpstr>
      <vt:lpstr>FOCUS!</vt:lpstr>
      <vt:lpstr>Full-Stack Development?</vt:lpstr>
      <vt:lpstr>Full-Stack Development</vt:lpstr>
      <vt:lpstr>The “Magic” of YouTube</vt:lpstr>
      <vt:lpstr>Key Question</vt:lpstr>
      <vt:lpstr>Server-Side Code in Action!</vt:lpstr>
      <vt:lpstr>Critical Question</vt:lpstr>
      <vt:lpstr>Definition of “Server”</vt:lpstr>
      <vt:lpstr>Server Definition</vt:lpstr>
      <vt:lpstr>Definition of “Web Client”</vt:lpstr>
      <vt:lpstr>Web Client Definition</vt:lpstr>
      <vt:lpstr>&gt; YOUR TURN!!</vt:lpstr>
      <vt:lpstr>Aight. Relax.</vt:lpstr>
      <vt:lpstr>Node.JS</vt:lpstr>
      <vt:lpstr>Key Question</vt:lpstr>
      <vt:lpstr>Definition of “NodeJS”</vt:lpstr>
      <vt:lpstr>PowerPoint Presentation</vt:lpstr>
      <vt:lpstr>Why Use NodeJS as a Server?</vt:lpstr>
      <vt:lpstr>Syncrononous Threading</vt:lpstr>
      <vt:lpstr>Asynchronous Threading (Node Way)</vt:lpstr>
      <vt:lpstr>Coding Time!</vt:lpstr>
      <vt:lpstr>Homework!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Know Thy Node</dc:title>
  <cp:lastModifiedBy>Jay Mascarenas</cp:lastModifiedBy>
  <cp:revision>7</cp:revision>
  <dcterms:modified xsi:type="dcterms:W3CDTF">2018-12-05T03:19:56Z</dcterms:modified>
</cp:coreProperties>
</file>